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0" r:id="rId2"/>
    <p:sldMasterId id="2147483672" r:id="rId3"/>
  </p:sldMasterIdLst>
  <p:notesMasterIdLst>
    <p:notesMasterId r:id="rId34"/>
  </p:notesMasterIdLst>
  <p:sldIdLst>
    <p:sldId id="256" r:id="rId4"/>
    <p:sldId id="274" r:id="rId5"/>
    <p:sldId id="270" r:id="rId6"/>
    <p:sldId id="275" r:id="rId7"/>
    <p:sldId id="277" r:id="rId8"/>
    <p:sldId id="257" r:id="rId9"/>
    <p:sldId id="271" r:id="rId10"/>
    <p:sldId id="258" r:id="rId11"/>
    <p:sldId id="259" r:id="rId12"/>
    <p:sldId id="260" r:id="rId13"/>
    <p:sldId id="278" r:id="rId14"/>
    <p:sldId id="294" r:id="rId15"/>
    <p:sldId id="295" r:id="rId16"/>
    <p:sldId id="296" r:id="rId17"/>
    <p:sldId id="283" r:id="rId18"/>
    <p:sldId id="284" r:id="rId19"/>
    <p:sldId id="268" r:id="rId20"/>
    <p:sldId id="279" r:id="rId21"/>
    <p:sldId id="286" r:id="rId22"/>
    <p:sldId id="287" r:id="rId23"/>
    <p:sldId id="288" r:id="rId24"/>
    <p:sldId id="289" r:id="rId25"/>
    <p:sldId id="290" r:id="rId26"/>
    <p:sldId id="280" r:id="rId27"/>
    <p:sldId id="292" r:id="rId28"/>
    <p:sldId id="291" r:id="rId29"/>
    <p:sldId id="293" r:id="rId30"/>
    <p:sldId id="281" r:id="rId31"/>
    <p:sldId id="282" r:id="rId32"/>
    <p:sldId id="26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E22CE-D084-49AA-AFCB-7137D32986F7}" v="577" dt="2023-07-02T19:40:57.888"/>
    <p1510:client id="{3971D972-FC44-7EE1-E10E-95B98D65C9FC}" v="250" dt="2023-07-04T18:14:52.475"/>
    <p1510:client id="{4CE8E1AF-0F48-C717-1726-7CA14F43CBDE}" v="1535" dt="2023-08-02T16:57:49.899"/>
    <p1510:client id="{5761420C-5F27-B5D7-3578-2E3A2104D78B}" v="356" dt="2023-07-04T17:54:13.868"/>
    <p1510:client id="{57C0A69F-F34B-001B-1D63-878D99090E6C}" v="2" dt="2023-08-01T10:27:11.244"/>
    <p1510:client id="{5FF6A9BB-D4F0-33F0-1270-3C7FFFEDC705}" v="21" dt="2023-07-03T12:51:33.195"/>
    <p1510:client id="{6BAF074A-3F9D-6CD6-440E-DB97D8554AFD}" v="2487" dt="2023-08-01T18:03:18.394"/>
    <p1510:client id="{7DE354F2-20AB-FA5D-12B2-8C24AF6E219C}" v="288" dt="2023-07-03T18:44:09.578"/>
    <p1510:client id="{B2BA527C-4FB4-DCB6-1973-32CAD38C99FF}" v="532" dt="2023-07-05T15:12:31.878"/>
    <p1510:client id="{C3B77265-82A6-4CE3-72A4-A7563EEE0652}" v="394" dt="2023-07-03T17:49:17.969"/>
    <p1510:client id="{C6E24035-2402-7F43-CDDA-5907001FA5FB}" v="312" dt="2023-07-27T12:10:20.466"/>
    <p1510:client id="{D39FCB7D-725A-897B-CE49-CDBD449699E8}" v="12" dt="2023-07-03T12:38:18.989"/>
    <p1510:client id="{DEF59F38-882E-DA1F-1C27-A42BEF6D768D}" v="116" dt="2023-07-02T20:08:50.179"/>
    <p1510:client id="{F40E970A-E8B0-0DC5-984B-B4AEC644AA50}" v="60" dt="2023-07-28T15:22:05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2T15:42:06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10452 10793 16383 0 0,'0'-2'0'0'0,"0"-3"0"0"0,0-3 0 0 0,0-4 0 0 0,0-5 0 0 0,4-6 0 0 0,4-1 0 0 0,3-2 0 0 0,2 3 0 0 0,0 2 0 0 0,1 2 0 0 0,0 3 0 0 0,-1 0 0 0 0,1-1 0 0 0,-1 2 0 0 0,1-2 0 0 0,-4 0 0 0 0,0 1 0 0 0,1 0 0 0 0,-1 2 0 0 0,2 0 0 0 0,-3 0 0 0 0,1 1 0 0 0,0-4 0 0 0,-2-2 0 0 0,1 1 0 0 0,0-2 0 0 0,2 1 0 0 0,-2 2 0 0 0,0 0 0 0 0,-2 2 0 0 0,1 1 0 0 0,-1 1 0 0 0,0 0 0 0 0,-1 0 0 0 0,0 1 0 0 0,0-1 0 0 0,-1 0 0 0 0,0 0 0 0 0,0 0 0 0 0,1 0 0 0 0,1 0 0 0 0,1 1 0 0 0,-3-1 0 0 0,2 0 0 0 0,-2 0 0 0 0,-1 0 0 0 0,1-3 0 0 0,0 0 0 0 0,1-2 0 0 0,-1 0 0 0 0,-1 1 0 0 0,-1 1 0 0 0,1-2 0 0 0,0 1 0 0 0,-1 1 0 0 0,0 0 0 0 0,-2 0 0 0 0,0-1 0 0 0,-1-1 0 0 0,0-5 0 0 0,0-2 0 0 0,0-2 0 0 0,0 2 0 0 0,0 0 0 0 0,-1 1 0 0 0,1 1 0 0 0,0-1 0 0 0,0-1 0 0 0,0-1 0 0 0,0-1 0 0 0,0 3 0 0 0,0 0 0 0 0,0 3 0 0 0,0-2 0 0 0,0 0 0 0 0,0 3 0 0 0,0 2 0 0 0,0-1 0 0 0,0 2 0 0 0,0 0 0 0 0,0 2 0 0 0,0 1 0 0 0,3 0 0 0 0,0-1 0 0 0,-1-1 0 0 0,3-2 0 0 0,-1 1 0 0 0,0-1 0 0 0,-1 0 0 0 0,3-2 0 0 0,1 0 0 0 0,1-5 0 0 0,0-1 0 0 0,0-2 0 0 0,-1-1 0 0 0,-2-3 0 0 0,-1 3 0 0 0,-2 4 0 0 0,1 1 0 0 0,0 3 0 0 0,0 3 0 0 0,-1 2 0 0 0,-1 2 0 0 0,0 0 0 0 0,1-1 0 0 0,1 0 0 0 0,0-2 0 0 0,-1-1 0 0 0,-1 1 0 0 0,2-1 0 0 0,1 0 0 0 0,-1 1 0 0 0,-1 1 0 0 0,0 1 0 0 0,1 1 0 0 0,0 1 0 0 0,0 0 0 0 0,-1-2 0 0 0,2-1 0 0 0,0 1 0 0 0,-1 0 0 0 0,-1 0 0 0 0,0 1 0 0 0,-1-4 0 0 0,1-3 0 0 0,1 0 0 0 0,0 0 0 0 0,1 1 0 0 0,1 0 0 0 0,3 0 0 0 0,0 1 0 0 0,-1 2 0 0 0,1-1 0 0 0,-1 0 0 0 0,-2 1 0 0 0,0 2 0 0 0,0 0 0 0 0,1 2 0 0 0,1-5 0 0 0,0-1 0 0 0,1 1 0 0 0,2-2 0 0 0,0-1 0 0 0,-1 1 0 0 0,-1 1 0 0 0,-1 1 0 0 0,1 3 0 0 0,-1 1 0 0 0,-2 0 0 0 0,1 1 0 0 0,-1-2 0 0 0,1-5 0 0 0,2-1 0 0 0,-1 0 0 0 0,1 0 0 0 0,2-1 0 0 0,-2 1 0 0 0,-2 1 0 0 0,1 3 0 0 0,-2 2 0 0 0,-1 0 0 0 0,-1 0 0 0 0,1-1 0 0 0,-1 1 0 0 0,0 0 0 0 0,-1 1 0 0 0,0-2 0 0 0,3-5 0 0 0,1-1 0 0 0,0-1 0 0 0,-2-1 0 0 0,-1-1 0 0 0,1-3 0 0 0,0 2 0 0 0,-1 0 0 0 0,-1 2 0 0 0,0 4 0 0 0,-2 0 0 0 0,1 1 0 0 0,-1 1 0 0 0,0-3 0 0 0,-1-3 0 0 0,1-3 0 0 0,0 0 0 0 0,0 1 0 0 0,0 4 0 0 0,0 2 0 0 0,0 4 0 0 0,0 1 0 0 0,0-1 0 0 0,0 1 0 0 0,-2 0 0 0 0,-1 0 0 0 0,-2 1 0 0 0,0 0 0 0 0,-2 1 0 0 0,-1 0 0 0 0,-3 0 0 0 0,0 0 0 0 0,-1 0 0 0 0,-1 1 0 0 0,-3-1 0 0 0,0 0 0 0 0,0 0 0 0 0,0 2 0 0 0,2 1 0 0 0,0 0 0 0 0,2-1 0 0 0,4 0 0 0 0,1-1 0 0 0,1-1 0 0 0,2 0 0 0 0,2 0 0 0 0,1 0 0 0 0,1 0 0 0 0,0 0 0 0 0,0 0 0 0 0,0 0 0 0 0,1 0 0 0 0,-1 0 0 0 0,0 0 0 0 0,0 0 0 0 0,0 0 0 0 0,0 0 0 0 0,0 0 0 0 0,0 0 0 0 0,0 0 0 0 0,0 0 0 0 0,0 0 0 0 0,0 0 0 0 0,0 0 0 0 0,0-2 0 0 0,0-1 0 0 0,0 0 0 0 0,0 1 0 0 0,0 0 0 0 0,0 1 0 0 0,0-1 0 0 0,0-1 0 0 0,0 0 0 0 0,0 1 0 0 0,0 0 0 0 0,0 1 0 0 0,0-4 0 0 0,0-1 0 0 0,0-1 0 0 0,0-1 0 0 0,0 3 0 0 0,0-2 0 0 0,0 2 0 0 0,0 1 0 0 0,2-1 0 0 0,1 0 0 0 0,0-1 0 0 0,-1 1 0 0 0,0 1 0 0 0,1-1 0 0 0,1 0 0 0 0,-1-1 0 0 0,-1 0 0 0 0,2 2 0 0 0,-1 1 0 0 0,1 1 0 0 0,0-3 0 0 0,1-2 0 0 0,1 0 0 0 0,-1-1 0 0 0,0 3 0 0 0,0-2 0 0 0,0 2 0 0 0,-1 1 0 0 0,1 1 0 0 0,-1 2 0 0 0,0 0 0 0 0,-2 1 0 0 0,2 0 0 0 0,0 0 0 0 0,1 0 0 0 0,0 1 0 0 0,0-1 0 0 0,0 0 0 0 0,0-2 0 0 0,-1-1 0 0 0,0-2 0 0 0,1 0 0 0 0,-1 0 0 0 0,-2 2 0 0 0,0-1 0 0 0,-1 0 0 0 0,1-2 0 0 0,1 1 0 0 0,0 1 0 0 0,-1 1 0 0 0,-1 1 0 0 0,0 1 0 0 0,-1 0 0 0 0,1 1 0 0 0,-1 0 0 0 0,-1 1 0 0 0,1-1 0 0 0,0 0 0 0 0,0 0 0 0 0,0 0 0 0 0,0 0 0 0 0,0 1 0 0 0,2-1 0 0 0,1 0 0 0 0,0 0 0 0 0,-1 0 0 0 0,0 0 0 0 0,-1 0 0 0 0,-1 0 0 0 0,1 0 0 0 0,1 0 0 0 0,1 0 0 0 0,-1 0 0 0 0,0 0 0 0 0,2 0 0 0 0,0 0 0 0 0,-1 0 0 0 0,0 0 0 0 0,-2 0 0 0 0,0 0 0 0 0,0 0 0 0 0,-1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0,2 0 0 0 0,1 0 0 0 0,0 0 0 0 0,1 0 0 0 0,1 0 0 0 0,-1 0 0 0 0,1 0 0 0 0,-1 0 0 0 0,0 0 0 0 0,1-2 0 0 0,0-1 0 0 0,1 1 0 0 0,-1-1 0 0 0,2 2 0 0 0,-1 0 0 0 0,1 0 0 0 0,-1 1 0 0 0,-1 0 0 0 0,0 0 0 0 0,2 0 0 0 0,2 0 0 0 0,2 3 0 0 0,0 2 0 0 0,2 3 0 0 0,0 2 0 0 0,0 2 0 0 0,1 1 0 0 0,-1 0 0 0 0,0 1 0 0 0,0-1 0 0 0,0 1 0 0 0,0-1 0 0 0,0 0 0 0 0,0 0 0 0 0,0-2 0 0 0,0-3 0 0 0,0-3 0 0 0,0-2 0 0 0,0-2 0 0 0,0-1 0 0 0,-2 0 0 0 0,-1-1 0 0 0,0-1 0 0 0,-1-2 0 0 0,1-3 0 0 0,0-2 0 0 0,-2 2 0 0 0,0-1 0 0 0,-2 2 0 0 0,-1 1 0 0 0,-2 1 0 0 0,-2 2 0 0 0,0 2 0 0 0,-1-1 0 0 0,0 2 0 0 0,-1-1 0 0 0,1-2 0 0 0,-2-1 0 0 0,-4 1 0 0 0,-2 0 0 0 0,-2 0 0 0 0,-2 1 0 0 0,-1 1 0 0 0,0 0 0 0 0,-1 0 0 0 0,1 0 0 0 0,-1 0 0 0 0,1 0 0 0 0,0 0 0 0 0,-5-2 0 0 0,-1-1 0 0 0,1 0 0 0 0,0 1 0 0 0,2 0 0 0 0,1 1 0 0 0,1-1 0 0 0,1-1 0 0 0,2 0 0 0 0,3-2 0 0 0,1 1 0 0 0,0 0 0 0 0,0 2 0 0 0,2 0 0 0 0,-1 1 0 0 0,1 1 0 0 0,2 0 0 0 0,-2-5 0 0 0,0 0 0 0 0,0-1 0 0 0,-1 2 0 0 0,0 1 0 0 0,0 1 0 0 0,1 1 0 0 0,0-2 0 0 0,0 0 0 0 0,-1 1 0 0 0,0 0 0 0 0,2 0 0 0 0,-1-1 0 0 0,0 0 0 0 0,1 0 0 0 0,2 1 0 0 0,0 1 0 0 0,1 0 0 0 0,1-2 0 0 0,0-2 0 0 0,0-1 0 0 0,0-1 0 0 0,1 0 0 0 0,-1 2 0 0 0,0-1 0 0 0,0 1 0 0 0,0 1 0 0 0,0-3 0 0 0,0 0 0 0 0,0 0 0 0 0,2 2 0 0 0,1 0 0 0 0,0 0 0 0 0,1 2 0 0 0,1 0 0 0 0,-1 2 0 0 0,1 0 0 0 0,-1-1 0 0 0,2-3 0 0 0,0-1 0 0 0,1 2 0 0 0,-1 0 0 0 0,-1-1 0 0 0,0 1 0 0 0,0 0 0 0 0,-1 2 0 0 0,-2 1 0 0 0,2 0 0 0 0,0 0 0 0 0,-1 2 0 0 0,-1-1 0 0 0,2 0 0 0 0,-1 0 0 0 0,0 0 0 0 0,0 0 0 0 0,-2 0 0 0 0,0 1 0 0 0,-1-1 0 0 0,1 0 0 0 0,-2 0 0 0 0,1 0 0 0 0,0 0 0 0 0,0 0 0 0 0,0 0 0 0 0,2 0 0 0 0,1 0 0 0 0,0 0 0 0 0,-1 0 0 0 0,0 0 0 0 0,-1 0 0 0 0,-1 0 0 0 0,0 0 0 0 0,0 0 0 0 0,0 0 0 0 0,0 0 0 0 0,0 0 0 0 0,0 0 0 0 0,0 0 0 0 0,0 0 0 0 0,0 0 0 0 0,0 0 0 0 0,0 0 0 0 0,0 0 0 0 0,0 0 0 0 0,2 0 0 0 0,1 0 0 0 0,0 0 0 0 0,-1 0 0 0 0,0 0 0 0 0,-1 0 0 0 0,-1 0 0 0 0,0 0 0 0 0,0 0 0 0 0,0 0 0 0 0,0 0 0 0 0,0 0 0 0 0,0 0 0 0 0,0 0 0 0 0,0 0 0 0 0,0 0 0 0 0,0 0 0 0 0,0 0 0 0 0,2 0 0 0 0,1 0 0 0 0,0 0 0 0 0,-1 0 0 0 0,0 0 0 0 0,-1 0 0 0 0,-1 0 0 0 0,0 0 0 0 0,0-2 0 0 0,0-1 0 0 0,0 0 0 0 0,-2-1 0 0 0,-1-1 0 0 0,0 2 0 0 0,-2 0 0 0 0,1 1 0 0 0,-2-3 0 0 0,0-2 0 0 0,-1-1 0 0 0,-1 1 0 0 0,0 1 0 0 0,0 2 0 0 0,-2 2 0 0 0,0 0 0 0 0,-2 2 0 0 0,0 0 0 0 0,-1-2 0 0 0,0 0 0 0 0,0-1 0 0 0,0 1 0 0 0,-1 1 0 0 0,1 0 0 0 0,0 0 0 0 0,0 1 0 0 0,0 0 0 0 0,0 0 0 0 0,0 0 0 0 0,0 1 0 0 0,0-1 0 0 0,0 0 0 0 0,0 0 0 0 0,0 0 0 0 0,0 0 0 0 0,-2 0 0 0 0,-1 0 0 0 0,-4-2 0 0 0,-1-1 0 0 0,1 0 0 0 0,1 3 0 0 0,0 1 0 0 0,1 1 0 0 0,1 0 0 0 0,2-1 0 0 0,-2 0 0 0 0,0 0 0 0 0,1-1 0 0 0,1 0 0 0 0,1 0 0 0 0,0 3 0 0 0,1-1 0 0 0,-2 1 0 0 0,-3-3 0 0 0,-1-1 0 0 0,-3-1 0 0 0,-3 0 0 0 0,1 3 0 0 0,2 1 0 0 0,3 0 0 0 0,-2 0 0 0 0,0 0 0 0 0,-3 1 0 0 0,1 0 0 0 0,2 3 0 0 0,2-1 0 0 0,2 2 0 0 0,2-1 0 0 0,1 1 0 0 0,-1-1 0 0 0,-1 1 0 0 0,1 0 0 0 0,0 0 0 0 0,-1-1 0 0 0,-3-2 0 0 0,0 2 0 0 0,0-1 0 0 0,3 1 0 0 0,0 1 0 0 0,2 1 0 0 0,-2-3 0 0 0,0 2 0 0 0,0 0 0 0 0,1 0 0 0 0,1 1 0 0 0,0 1 0 0 0,1 2 0 0 0,0 0 0 0 0,-5-3 0 0 0,0-1 0 0 0,-1 0 0 0 0,2 0 0 0 0,1 0 0 0 0,1-1 0 0 0,1 1 0 0 0,0 1 0 0 0,-1 0 0 0 0,-1 0 0 0 0,1 1 0 0 0,0-1 0 0 0,0 1 0 0 0,2 0 0 0 0,-1 0 0 0 0,1-1 0 0 0,-2-1 0 0 0,-1 1 0 0 0,0 1 0 0 0,1 0 0 0 0,1 0 0 0 0,0 0 0 0 0,3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2T15:42:06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10407 12386 16383 0 0,'2'0'0'0'0,"1"2"0"0"0,0 4 0 0 0,-1 2 0 0 0,-3 2 0 0 0,-1 2 0 0 0,-2 0 0 0 0,-3 2 0 0 0,-3-1 0 0 0,1 1 0 0 0,-1-1 0 0 0,0 1 0 0 0,-1-1 0 0 0,-1 0 0 0 0,-3 0 0 0 0,-3 0 0 0 0,0 0 0 0 0,-5 0 0 0 0,0-2 0 0 0,2-1 0 0 0,-1 0 0 0 0,0 1 0 0 0,1 0 0 0 0,2 1 0 0 0,2 0 0 0 0,2 1 0 0 0,1-2 0 0 0,0-1 0 0 0,2 0 0 0 0,-1 1 0 0 0,-2 1 0 0 0,-5 0 0 0 0,-1 0 0 0 0,0-1 0 0 0,2-1 0 0 0,2-2 0 0 0,2 0 0 0 0,0 1 0 0 0,2 0 0 0 0,0 2 0 0 0,0 1 0 0 0,-2 3 0 0 0,0 1 0 0 0,-1 0 0 0 0,1-3 0 0 0,1-1 0 0 0,0-1 0 0 0,0-2 0 0 0,1 0 0 0 0,2-2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669F4-7441-47BD-B791-E3BD80DE514F}" type="datetimeFigureOut">
              <a:t>31.08.2023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12FB8-BEFC-4753-AE1D-0D99CABA7A1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5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7352" y="2164533"/>
            <a:ext cx="46860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7352" y="4189867"/>
            <a:ext cx="46860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7352" y="2164533"/>
            <a:ext cx="46860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7352" y="4189867"/>
            <a:ext cx="46860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31.08.2023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0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Data Science und AI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Einführung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Beispiel</a:t>
            </a:r>
            <a:endParaRPr lang="de-DE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Ein öffentliches Verkehrsunternehmen möchte herausfinden, warum Kunden ihren Service schlecht bewerten.</a:t>
            </a:r>
            <a:br>
              <a:rPr lang="de-DE" dirty="0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 dirty="0">
                <a:cs typeface="Calibri"/>
              </a:rPr>
              <a:t>Welche Daten können gesammelt werden/sind schon vorhanden?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Wie viele Beschwerden gibt es?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Was sind die Beschwerdegründe?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An welchen Tagen/Uhrzeiten kommt es zu Beschwerden?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Welche Beschwerden wurden erfolgreich/nicht erfolgreich abgehandelt?</a:t>
            </a:r>
          </a:p>
          <a:p>
            <a:pPr marL="457200" lvl="1" indent="0">
              <a:buNone/>
            </a:pPr>
            <a:endParaRPr lang="de-DE">
              <a:ea typeface="Calibri" panose="020F0502020204030204"/>
              <a:cs typeface="Calibri"/>
            </a:endParaRPr>
          </a:p>
          <a:p>
            <a:pPr lvl="1"/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6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Understanding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Allgemeines Verständnis für die Daten zu erhalten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 beschreiben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Format, Anzahl, Woher, ... 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 explorieren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Verteilungen, Beziehungen, Aggregationen, Statistische Analysen, …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Datenqualität verifizieren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Sind die Daten komplett, vollständig und fehlerfrei?</a:t>
            </a:r>
          </a:p>
          <a:p>
            <a:pPr marL="457200" indent="-457200"/>
            <a:r>
              <a:rPr lang="de-DE" dirty="0">
                <a:ea typeface="Calibri"/>
                <a:cs typeface="Calibri"/>
              </a:rPr>
              <a:t>Kann mit den vorliegenden Daten das Projekt erfolgreich abgeschlossen werden?</a:t>
            </a:r>
          </a:p>
          <a:p>
            <a:endParaRPr lang="de-DE" dirty="0"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Datenarten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sp>
        <p:nvSpPr>
          <p:cNvPr id="7" name="Flussdiagramm: Alternativer Prozess 6">
            <a:extLst>
              <a:ext uri="{FF2B5EF4-FFF2-40B4-BE49-F238E27FC236}">
                <a16:creationId xmlns:a16="http://schemas.microsoft.com/office/drawing/2014/main" id="{FE1E6C5B-A6A4-326C-B774-A8D3F50B5506}"/>
              </a:ext>
            </a:extLst>
          </p:cNvPr>
          <p:cNvSpPr/>
          <p:nvPr/>
        </p:nvSpPr>
        <p:spPr>
          <a:xfrm>
            <a:off x="789418" y="2152045"/>
            <a:ext cx="10515460" cy="1127785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Strukturierte Daten: </a:t>
            </a:r>
            <a:r>
              <a:rPr lang="de-DE" sz="2800" dirty="0">
                <a:solidFill>
                  <a:schemeClr val="tx1"/>
                </a:solidFill>
                <a:ea typeface="+mn-lt"/>
                <a:cs typeface="+mn-lt"/>
              </a:rPr>
              <a:t>In einem vorgegebenen Format strukturiert.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de-DE" sz="2400" dirty="0" err="1">
                <a:solidFill>
                  <a:schemeClr val="tx1"/>
                </a:solidFill>
                <a:cs typeface="Calibri" panose="020F0502020204030204"/>
              </a:rPr>
              <a:t>Addressen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, Preise, Kontaktinformationen, …</a:t>
            </a: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02BBA0B5-69A8-01E1-4B85-E1A6A1C59BA0}"/>
              </a:ext>
            </a:extLst>
          </p:cNvPr>
          <p:cNvSpPr/>
          <p:nvPr/>
        </p:nvSpPr>
        <p:spPr>
          <a:xfrm>
            <a:off x="789417" y="3571770"/>
            <a:ext cx="10515460" cy="1127785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Unstrukturierte Daten: </a:t>
            </a:r>
            <a:r>
              <a:rPr lang="de-DE" sz="2800" dirty="0">
                <a:solidFill>
                  <a:schemeClr val="tx1"/>
                </a:solidFill>
                <a:ea typeface="+mn-lt"/>
                <a:cs typeface="+mn-lt"/>
              </a:rPr>
              <a:t>In einem nativen Format gespeichert.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E-Mails, </a:t>
            </a:r>
            <a:r>
              <a:rPr lang="de-DE" sz="2400" dirty="0" err="1">
                <a:solidFill>
                  <a:schemeClr val="tx1"/>
                </a:solidFill>
                <a:cs typeface="Calibri" panose="020F0502020204030204"/>
              </a:rPr>
              <a:t>Social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-Media-Posts, Präsentationen, Chats, ...</a:t>
            </a:r>
          </a:p>
          <a:p>
            <a:pPr marL="342900" indent="-342900">
              <a:buFont typeface="Arial"/>
              <a:buChar char="•"/>
            </a:pP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478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Strukturierte Daten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pic>
        <p:nvPicPr>
          <p:cNvPr id="5" name="Grafik 5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2FC318F9-A349-327D-7CC9-753DEC936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947" y="1800060"/>
            <a:ext cx="8430125" cy="48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2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Datenarten Beispiel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5DACDF5-51EB-FC44-C34A-37E6F708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-2147483648"/>
            <a:ext cx="0" cy="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8C1357A-BF94-2F50-1409-84BF21084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39125"/>
            <a:ext cx="11095351" cy="2410252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8D40FA0A-B611-E9D8-014A-83D2F93E8DF6}"/>
              </a:ext>
            </a:extLst>
          </p:cNvPr>
          <p:cNvSpPr txBox="1">
            <a:spLocks/>
          </p:cNvSpPr>
          <p:nvPr/>
        </p:nvSpPr>
        <p:spPr>
          <a:xfrm>
            <a:off x="838200" y="4574161"/>
            <a:ext cx="10515600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ea typeface="Calibri"/>
                <a:cs typeface="Calibri"/>
              </a:rPr>
              <a:t>Strukturiert oder Unstrukturiert?</a:t>
            </a:r>
          </a:p>
          <a:p>
            <a:endParaRPr lang="de-DE" dirty="0">
              <a:ea typeface="Calibri"/>
              <a:cs typeface="Calibri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FD62FDE-A51A-9386-6D93-F50CFEECC372}"/>
              </a:ext>
            </a:extLst>
          </p:cNvPr>
          <p:cNvSpPr/>
          <p:nvPr/>
        </p:nvSpPr>
        <p:spPr>
          <a:xfrm>
            <a:off x="1226820" y="1795035"/>
            <a:ext cx="1091580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014FFE-8D63-27C2-941D-92F857FF64A5}"/>
              </a:ext>
            </a:extLst>
          </p:cNvPr>
          <p:cNvSpPr txBox="1"/>
          <p:nvPr/>
        </p:nvSpPr>
        <p:spPr>
          <a:xfrm>
            <a:off x="1032471" y="4308801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Nominalskala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45CD638-1775-56A3-8EEF-8CDBE92BC412}"/>
              </a:ext>
            </a:extLst>
          </p:cNvPr>
          <p:cNvSpPr/>
          <p:nvPr/>
        </p:nvSpPr>
        <p:spPr>
          <a:xfrm>
            <a:off x="1966958" y="1795035"/>
            <a:ext cx="1091580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53850EB-B621-79B8-66B8-4125F33441CF}"/>
              </a:ext>
            </a:extLst>
          </p:cNvPr>
          <p:cNvSpPr txBox="1"/>
          <p:nvPr/>
        </p:nvSpPr>
        <p:spPr>
          <a:xfrm>
            <a:off x="1955531" y="4308801"/>
            <a:ext cx="148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Kardinalskala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5E3A5D8-4EFC-2C94-EB05-BFC6148241AA}"/>
              </a:ext>
            </a:extLst>
          </p:cNvPr>
          <p:cNvSpPr/>
          <p:nvPr/>
        </p:nvSpPr>
        <p:spPr>
          <a:xfrm>
            <a:off x="2898789" y="1795035"/>
            <a:ext cx="1716468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2F149F3-C049-9FC3-61F4-3F65DBB4478E}"/>
              </a:ext>
            </a:extLst>
          </p:cNvPr>
          <p:cNvSpPr txBox="1"/>
          <p:nvPr/>
        </p:nvSpPr>
        <p:spPr>
          <a:xfrm>
            <a:off x="3093137" y="4308801"/>
            <a:ext cx="232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Nominalskala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2D1BB63-EF67-9235-DD1F-0E2C96317E6A}"/>
              </a:ext>
            </a:extLst>
          </p:cNvPr>
          <p:cNvSpPr/>
          <p:nvPr/>
        </p:nvSpPr>
        <p:spPr>
          <a:xfrm>
            <a:off x="4442400" y="1795035"/>
            <a:ext cx="3411990" cy="26059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068D9EB-A67F-B25A-829B-B59FC1FBDD83}"/>
              </a:ext>
            </a:extLst>
          </p:cNvPr>
          <p:cNvSpPr txBox="1"/>
          <p:nvPr/>
        </p:nvSpPr>
        <p:spPr>
          <a:xfrm>
            <a:off x="5395901" y="4302903"/>
            <a:ext cx="462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Kardinalskala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CF7D55E-44C1-ED67-CF7B-9D550108D89F}"/>
              </a:ext>
            </a:extLst>
          </p:cNvPr>
          <p:cNvSpPr/>
          <p:nvPr/>
        </p:nvSpPr>
        <p:spPr>
          <a:xfrm>
            <a:off x="8393243" y="1795035"/>
            <a:ext cx="3798757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D25B40-7BF4-EE9F-AA5F-DC81E621A97B}"/>
              </a:ext>
            </a:extLst>
          </p:cNvPr>
          <p:cNvSpPr txBox="1"/>
          <p:nvPr/>
        </p:nvSpPr>
        <p:spPr>
          <a:xfrm>
            <a:off x="9701138" y="4302903"/>
            <a:ext cx="515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Ordinalskala</a:t>
            </a:r>
            <a:endParaRPr lang="de-AT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/>
      <p:bldP spid="28" grpId="1"/>
      <p:bldP spid="31" grpId="0" animBg="1"/>
      <p:bldP spid="31" grpId="1" animBg="1"/>
      <p:bldP spid="32" grpId="0"/>
      <p:bldP spid="32" grpId="1"/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/>
      <p:bldP spid="3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Datenerfassung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Daten können von verschiedensten Quellen erfasst werden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 verschiedensten Gebieten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Wirtschaft, Medizin, Informatik, Biologie,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von unterschiedlichsten Sensoren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Fotokameras, Videokameras, Bewegungssensoren, Radar, MRT, …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 verschiedensten Medien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Radio, TV, Internet, …</a:t>
            </a:r>
          </a:p>
          <a:p>
            <a:pPr marL="457200" indent="-457200"/>
            <a:r>
              <a:rPr lang="de-DE" dirty="0">
                <a:cs typeface="Calibri"/>
              </a:rPr>
              <a:t>In Europa müssen </a:t>
            </a:r>
            <a:r>
              <a:rPr lang="de-DE" dirty="0">
                <a:solidFill>
                  <a:srgbClr val="000000"/>
                </a:solidFill>
              </a:rPr>
              <a:t>Datenschutz-Grundverordnung (DSGVO / GDPR) eingehalten werden!</a:t>
            </a: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DSGVO / GDPR Quiz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04459"/>
            <a:ext cx="10515600" cy="4619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ea typeface="+mn-lt"/>
                <a:cs typeface="+mn-lt"/>
              </a:rPr>
              <a:t>Wieviel darf ein Unternehmen verlangen wenn man alle gespeicherten Informationen über sich selbst fragt haben möchte?</a:t>
            </a:r>
            <a:endParaRPr lang="de-DE" dirty="0">
              <a:cs typeface="Calibri"/>
            </a:endParaRP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Nichts!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Eine </a:t>
            </a:r>
            <a:r>
              <a:rPr lang="de-DE" dirty="0" err="1">
                <a:ea typeface="+mn-lt"/>
                <a:cs typeface="+mn-lt"/>
              </a:rPr>
              <a:t>ÄrztIn</a:t>
            </a:r>
            <a:r>
              <a:rPr lang="de-DE" dirty="0">
                <a:ea typeface="+mn-lt"/>
                <a:cs typeface="+mn-lt"/>
              </a:rPr>
              <a:t> darf folgenderweise: "Frau Müller bitte ins Zimmer 3 zur Kariesbehandlung", eine Patientin aufrufen?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Nein!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Wenn ein Tisch reserviert wird, ist es OK, wenn auf dem Tisch der Vor- und Nachname auf einer Karte platziert wird?</a:t>
            </a:r>
            <a:endParaRPr lang="de-DE">
              <a:ea typeface="+mn-lt"/>
              <a:cs typeface="Calibri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Nein!</a:t>
            </a:r>
            <a:endParaRPr lang="de-DE"/>
          </a:p>
          <a:p>
            <a:pPr marL="457200" indent="-457200"/>
            <a:r>
              <a:rPr lang="de-DE" dirty="0">
                <a:cs typeface="Calibri"/>
              </a:rPr>
              <a:t>Ich</a:t>
            </a:r>
            <a:r>
              <a:rPr lang="de-DE" dirty="0">
                <a:solidFill>
                  <a:srgbClr val="000000"/>
                </a:solidFill>
              </a:rPr>
              <a:t> darf eine Liste mit Vor – und Nachnamen für meinen Geburtstag anfertigen und meiner Freundin zeigen?</a:t>
            </a:r>
            <a:endParaRPr lang="de-DE" dirty="0"/>
          </a:p>
          <a:p>
            <a:pPr marL="914400" lvl="1"/>
            <a:r>
              <a:rPr lang="de-DE" dirty="0">
                <a:cs typeface="Calibri"/>
              </a:rPr>
              <a:t>Ja!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489-2878-5B2D-5CBC-B948EFEC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Big Data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F1479-BD94-50C6-392D-155AC1B6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88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5 </a:t>
            </a:r>
            <a:r>
              <a:rPr lang="de-DE" dirty="0" err="1">
                <a:cs typeface="Calibri"/>
              </a:rPr>
              <a:t>V's</a:t>
            </a:r>
            <a:endParaRPr lang="de-DE" dirty="0" err="1"/>
          </a:p>
          <a:p>
            <a:r>
              <a:rPr lang="de-DE" dirty="0">
                <a:cs typeface="Calibri"/>
              </a:rPr>
              <a:t>Velocity (Geschwindigkeit)</a:t>
            </a:r>
          </a:p>
          <a:p>
            <a:pPr lvl="1"/>
            <a:r>
              <a:rPr lang="de-DE" dirty="0">
                <a:cs typeface="Calibri"/>
              </a:rPr>
              <a:t>Große Geschwindigkeit mit dem Daten verarbeitet werden</a:t>
            </a:r>
          </a:p>
          <a:p>
            <a:r>
              <a:rPr lang="de-DE" dirty="0">
                <a:cs typeface="Calibri"/>
              </a:rPr>
              <a:t>Volume (Umfang)</a:t>
            </a:r>
          </a:p>
          <a:p>
            <a:pPr lvl="1"/>
            <a:r>
              <a:rPr lang="de-DE" dirty="0">
                <a:cs typeface="Calibri"/>
              </a:rPr>
              <a:t>Riesige Menge an Daten in kurzer Zeit</a:t>
            </a:r>
          </a:p>
          <a:p>
            <a:r>
              <a:rPr lang="de-DE" dirty="0">
                <a:cs typeface="Calibri"/>
              </a:rPr>
              <a:t>Variety (Vielfalt)</a:t>
            </a:r>
          </a:p>
          <a:p>
            <a:pPr lvl="1"/>
            <a:r>
              <a:rPr lang="de-DE" dirty="0">
                <a:cs typeface="Calibri"/>
              </a:rPr>
              <a:t>Fotos, Videos, Tweets, GPS, Nutzerdaten, ...</a:t>
            </a:r>
          </a:p>
          <a:p>
            <a:r>
              <a:rPr lang="de-DE" dirty="0" err="1">
                <a:cs typeface="Calibri"/>
              </a:rPr>
              <a:t>Veracity</a:t>
            </a:r>
            <a:r>
              <a:rPr lang="de-DE" dirty="0">
                <a:cs typeface="Calibri"/>
              </a:rPr>
              <a:t> (Wahrhaftigkeit)</a:t>
            </a:r>
          </a:p>
          <a:p>
            <a:pPr lvl="1"/>
            <a:r>
              <a:rPr lang="de-DE" dirty="0">
                <a:cs typeface="Calibri"/>
              </a:rPr>
              <a:t>Glaubwürdigkeit, Wahrhaftigkeit und Gültigkeit (Datenqualität)</a:t>
            </a:r>
          </a:p>
          <a:p>
            <a:r>
              <a:rPr lang="de-DE" dirty="0">
                <a:cs typeface="Calibri"/>
              </a:rPr>
              <a:t>Value (Wert)</a:t>
            </a:r>
          </a:p>
          <a:p>
            <a:pPr lvl="1"/>
            <a:r>
              <a:rPr lang="de-DE" dirty="0">
                <a:cs typeface="Calibri"/>
              </a:rPr>
              <a:t>Mehrwert der Daten für ein Unternehmen/Projekt</a:t>
            </a:r>
          </a:p>
          <a:p>
            <a:pPr lvl="1"/>
            <a:endParaRPr lang="de-DE" dirty="0">
              <a:cs typeface="Calibri"/>
            </a:endParaRPr>
          </a:p>
        </p:txBody>
      </p:sp>
      <p:pic>
        <p:nvPicPr>
          <p:cNvPr id="5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942E0178-D799-D71B-FEAF-03551220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</a:t>
            </a:r>
            <a:r>
              <a:rPr lang="de-DE" dirty="0" err="1">
                <a:cs typeface="Calibri Light"/>
              </a:rPr>
              <a:t>Preparation</a:t>
            </a:r>
            <a:endParaRPr lang="de-DE" dirty="0" err="1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Erstellung der finalen Datenauswahl für die Modellierung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Auswahl der Daten (Tabellen/Einträgen/Attributen)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Datenbereinigung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Behandlung von fehlenden, fehlerhaften, … Daten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Datentransformation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Aggregation, </a:t>
            </a:r>
            <a:r>
              <a:rPr lang="de-DE" dirty="0" err="1">
                <a:ea typeface="Calibri"/>
                <a:cs typeface="Calibri"/>
              </a:rPr>
              <a:t>Disaggregation</a:t>
            </a:r>
            <a:r>
              <a:rPr lang="de-DE" dirty="0">
                <a:ea typeface="Calibri"/>
                <a:cs typeface="Calibri"/>
              </a:rPr>
              <a:t>, </a:t>
            </a:r>
            <a:r>
              <a:rPr lang="de-DE" dirty="0" err="1">
                <a:ea typeface="Calibri"/>
                <a:cs typeface="Calibri"/>
              </a:rPr>
              <a:t>Merging</a:t>
            </a:r>
            <a:r>
              <a:rPr lang="de-DE" dirty="0">
                <a:ea typeface="Calibri"/>
                <a:cs typeface="Calibri"/>
              </a:rPr>
              <a:t>, Normierung, …</a:t>
            </a:r>
          </a:p>
          <a:p>
            <a:pPr marL="457200" indent="-457200"/>
            <a:r>
              <a:rPr lang="de-DE" dirty="0">
                <a:cs typeface="Calibri"/>
              </a:rPr>
              <a:t>Datenaufteilung (wenn von Modell benötigt)</a:t>
            </a:r>
          </a:p>
          <a:p>
            <a:pPr marL="914400" lvl="1" indent="-457200"/>
            <a:r>
              <a:rPr lang="de-DE" dirty="0">
                <a:cs typeface="Calibri"/>
              </a:rPr>
              <a:t>Training-, Evaluierung- und Testdaten</a:t>
            </a: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Auswahl der Daten /</a:t>
            </a:r>
            <a:br>
              <a:rPr lang="de-DE" dirty="0">
                <a:cs typeface="Calibri Light"/>
              </a:rPr>
            </a:br>
            <a:r>
              <a:rPr lang="de-DE" dirty="0">
                <a:cs typeface="Calibri Light"/>
              </a:rPr>
              <a:t>Merkmalsselektion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ea typeface="+mn-lt"/>
                <a:cs typeface="+mn-lt"/>
              </a:rPr>
              <a:t>Die Güte eines Merkmals hängt davon ab,</a:t>
            </a:r>
            <a:endParaRPr lang="de-DE" b="1" dirty="0"/>
          </a:p>
          <a:p>
            <a:pPr marL="514350" indent="-514350">
              <a:buAutoNum type="arabicPeriod"/>
            </a:pPr>
            <a:r>
              <a:rPr lang="de-DE" dirty="0">
                <a:cs typeface="Calibri" panose="020F0502020204030204"/>
              </a:rPr>
              <a:t>wie </a:t>
            </a:r>
            <a:r>
              <a:rPr lang="de-DE" b="1" dirty="0" err="1">
                <a:cs typeface="Calibri" panose="020F0502020204030204"/>
              </a:rPr>
              <a:t>diskriminativ</a:t>
            </a:r>
            <a:r>
              <a:rPr lang="de-DE" b="1" dirty="0">
                <a:cs typeface="Calibri" panose="020F0502020204030204"/>
              </a:rPr>
              <a:t> </a:t>
            </a:r>
            <a:r>
              <a:rPr lang="de-DE" dirty="0">
                <a:cs typeface="Calibri" panose="020F0502020204030204"/>
              </a:rPr>
              <a:t>es ist</a:t>
            </a:r>
          </a:p>
          <a:p>
            <a:pPr lvl="1"/>
            <a:r>
              <a:rPr lang="de-DE" dirty="0">
                <a:ea typeface="Calibri"/>
                <a:cs typeface="Calibri"/>
              </a:rPr>
              <a:t>wie gut kann es zwischen den Klassen unterscheiden kann</a:t>
            </a:r>
          </a:p>
          <a:p>
            <a:pPr marL="514350" indent="-514350">
              <a:buAutoNum type="arabicPeriod"/>
            </a:pPr>
            <a:r>
              <a:rPr lang="de-DE" dirty="0">
                <a:ea typeface="Calibri"/>
                <a:cs typeface="Calibri"/>
              </a:rPr>
              <a:t>wie </a:t>
            </a:r>
            <a:r>
              <a:rPr lang="de-DE" b="1" dirty="0">
                <a:ea typeface="Calibri"/>
                <a:cs typeface="Calibri"/>
              </a:rPr>
              <a:t>einfach/schnell</a:t>
            </a:r>
            <a:r>
              <a:rPr lang="de-DE" dirty="0">
                <a:ea typeface="Calibri"/>
                <a:cs typeface="Calibri"/>
              </a:rPr>
              <a:t> es berechnet werden kann</a:t>
            </a: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3623B-5DAD-F357-C5D5-F4B769A4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Data Science vs. AI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FEA65-1747-B150-1309-8CEA6C56C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10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 dirty="0">
                <a:cs typeface="Calibri" panose="020F0502020204030204"/>
              </a:rPr>
              <a:t>Data Science</a:t>
            </a:r>
          </a:p>
          <a:p>
            <a:pPr marL="0" indent="0">
              <a:buNone/>
            </a:pPr>
            <a:r>
              <a:rPr lang="de-DE" sz="2000" dirty="0">
                <a:cs typeface="Calibri" panose="020F0502020204030204"/>
              </a:rPr>
              <a:t>Extrahieren von Wissen und Erkenntnisse aus verschiedenen Daten</a:t>
            </a:r>
            <a:endParaRPr lang="de-DE" sz="2000" b="1" dirty="0">
              <a:cs typeface="Calibri" panose="020F0502020204030204"/>
            </a:endParaRP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42C94DD-BD0D-D78F-84B9-1F3691EA3328}"/>
              </a:ext>
            </a:extLst>
          </p:cNvPr>
          <p:cNvSpPr txBox="1">
            <a:spLocks/>
          </p:cNvSpPr>
          <p:nvPr/>
        </p:nvSpPr>
        <p:spPr>
          <a:xfrm>
            <a:off x="3558822" y="1799284"/>
            <a:ext cx="376108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>
                <a:cs typeface="Calibri" panose="020F0502020204030204"/>
              </a:rPr>
              <a:t>Beinhaltet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>
                <a:cs typeface="Calibri" panose="020F0502020204030204"/>
              </a:rPr>
              <a:t>Statistik</a:t>
            </a:r>
          </a:p>
          <a:p>
            <a:r>
              <a:rPr lang="de-DE" sz="2000" dirty="0">
                <a:cs typeface="Calibri" panose="020F0502020204030204"/>
              </a:rPr>
              <a:t>Aufbereitung von Daten</a:t>
            </a:r>
          </a:p>
          <a:p>
            <a:r>
              <a:rPr lang="de-DE" sz="2000" dirty="0">
                <a:cs typeface="Calibri" panose="020F0502020204030204"/>
              </a:rPr>
              <a:t>Visualisierung von Daten</a:t>
            </a:r>
          </a:p>
          <a:p>
            <a:r>
              <a:rPr lang="de-DE" sz="2000" dirty="0" err="1">
                <a:cs typeface="Calibri" panose="020F0502020204030204"/>
              </a:rPr>
              <a:t>Machine</a:t>
            </a:r>
            <a:r>
              <a:rPr lang="de-DE" sz="2000" dirty="0">
                <a:cs typeface="Calibri" panose="020F0502020204030204"/>
              </a:rPr>
              <a:t> Learning</a:t>
            </a:r>
          </a:p>
          <a:p>
            <a:r>
              <a:rPr lang="de-DE" sz="2000" dirty="0">
                <a:cs typeface="Calibri" panose="020F0502020204030204"/>
              </a:rPr>
              <a:t>…</a:t>
            </a: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pic>
        <p:nvPicPr>
          <p:cNvPr id="14" name="Grafik 6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AD405688-A766-B2D7-3A5A-6B04DDB0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25" y="189711"/>
            <a:ext cx="5518384" cy="3327194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8ABCC08-DCE1-A6B6-BD56-F6D975E19AE0}"/>
              </a:ext>
            </a:extLst>
          </p:cNvPr>
          <p:cNvSpPr txBox="1">
            <a:spLocks/>
          </p:cNvSpPr>
          <p:nvPr/>
        </p:nvSpPr>
        <p:spPr>
          <a:xfrm>
            <a:off x="838200" y="4526032"/>
            <a:ext cx="10139304" cy="1733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cs typeface="Calibri"/>
              </a:rPr>
              <a:t>Data Science und AI verwenden große </a:t>
            </a:r>
            <a:br>
              <a:rPr lang="de-DE" sz="2400" dirty="0">
                <a:cs typeface="Calibri"/>
              </a:rPr>
            </a:br>
            <a:r>
              <a:rPr lang="de-DE" sz="2400" dirty="0">
                <a:cs typeface="Calibri"/>
              </a:rPr>
              <a:t>Mengen an Daten (</a:t>
            </a:r>
            <a:r>
              <a:rPr lang="de-DE" sz="2400" b="1" dirty="0">
                <a:cs typeface="Calibri"/>
              </a:rPr>
              <a:t>Big Data</a:t>
            </a:r>
            <a:r>
              <a:rPr lang="de-DE" sz="2400" dirty="0">
                <a:cs typeface="Calibri"/>
              </a:rPr>
              <a:t>)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cs typeface="Calibri" panose="020F0502020204030204"/>
            </a:endParaRP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147CBE-71D7-1179-1AB4-6EA6E3A1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08" y="3957392"/>
            <a:ext cx="5395401" cy="27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ea typeface="Calibri"/>
                <a:cs typeface="Calibri"/>
              </a:rPr>
              <a:t>Idee: Hunde sind schwerer als Katzen -&gt; Merkmal Gewicht</a:t>
            </a:r>
            <a:endParaRPr lang="de-DE" b="1" dirty="0">
              <a:ea typeface="Calibri"/>
              <a:cs typeface="Calibri"/>
            </a:endParaRPr>
          </a:p>
          <a:p>
            <a:r>
              <a:rPr lang="de-DE" dirty="0">
                <a:ea typeface="Calibri"/>
                <a:cs typeface="Calibri"/>
              </a:rPr>
              <a:t>Idee: Katzen haben generell eine höhere Körpertemperatur als Hunde -&gt; Merkmal Temperatur</a:t>
            </a: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3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6496404-FA25-D613-61AC-C6A49026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89" y="3798909"/>
            <a:ext cx="4210755" cy="21670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309DF-D9C3-15C3-EA0D-2546B5E117F0}"/>
              </a:ext>
            </a:extLst>
          </p:cNvPr>
          <p:cNvSpPr txBox="1"/>
          <p:nvPr/>
        </p:nvSpPr>
        <p:spPr>
          <a:xfrm>
            <a:off x="961319" y="333375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dirty="0">
                <a:cs typeface="Calibri"/>
              </a:rPr>
              <a:t>Katze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86E0C-7B78-C8CA-589E-6871D311C2FD}"/>
              </a:ext>
            </a:extLst>
          </p:cNvPr>
          <p:cNvSpPr txBox="1"/>
          <p:nvPr/>
        </p:nvSpPr>
        <p:spPr>
          <a:xfrm>
            <a:off x="5815542" y="333375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dirty="0">
                <a:cs typeface="Calibri"/>
              </a:rPr>
              <a:t>Hund</a:t>
            </a:r>
          </a:p>
        </p:txBody>
      </p:sp>
      <p:pic>
        <p:nvPicPr>
          <p:cNvPr id="11" name="Grafik 1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1AAA6B4-005A-17B5-1E91-D0FEFE6A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12" y="3926319"/>
            <a:ext cx="3702754" cy="20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b="1" dirty="0">
              <a:ea typeface="Calibri"/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4" name="Grafik 7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14AACED-63D2-D5DB-DB7A-81F79F3D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9" y="1969957"/>
            <a:ext cx="5360810" cy="4209251"/>
          </a:xfrm>
          <a:prstGeom prst="rect">
            <a:avLst/>
          </a:prstGeom>
        </p:spPr>
      </p:pic>
      <p:pic>
        <p:nvPicPr>
          <p:cNvPr id="8" name="Grafik 8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60491249-AE58-BB9E-BCBC-583C991E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44" y="2011539"/>
            <a:ext cx="5304365" cy="421075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0417393-341C-6496-93EE-D521B091E6C9}"/>
              </a:ext>
            </a:extLst>
          </p:cNvPr>
          <p:cNvSpPr/>
          <p:nvPr/>
        </p:nvSpPr>
        <p:spPr>
          <a:xfrm>
            <a:off x="1531055" y="3111499"/>
            <a:ext cx="675146" cy="2794000"/>
          </a:xfrm>
          <a:prstGeom prst="ellipse">
            <a:avLst/>
          </a:prstGeom>
          <a:noFill/>
          <a:ln w="57150">
            <a:solidFill>
              <a:srgbClr val="ED0C0C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E6DFE36-77D3-8DE8-73A3-D6ADAB0341D3}"/>
              </a:ext>
            </a:extLst>
          </p:cNvPr>
          <p:cNvSpPr/>
          <p:nvPr/>
        </p:nvSpPr>
        <p:spPr>
          <a:xfrm>
            <a:off x="7088400" y="2480878"/>
            <a:ext cx="4261800" cy="3621689"/>
          </a:xfrm>
          <a:prstGeom prst="ellipse">
            <a:avLst/>
          </a:prstGeom>
          <a:noFill/>
          <a:ln w="57150">
            <a:solidFill>
              <a:srgbClr val="ED0C0C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C484D81-FD95-CA9F-0BF1-6DCAD330F88A}"/>
              </a:ext>
            </a:extLst>
          </p:cNvPr>
          <p:cNvCxnSpPr/>
          <p:nvPr/>
        </p:nvCxnSpPr>
        <p:spPr>
          <a:xfrm>
            <a:off x="6512471" y="2268920"/>
            <a:ext cx="947245" cy="960383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F131F35-DA51-2095-6756-C665DE6CECFB}"/>
              </a:ext>
            </a:extLst>
          </p:cNvPr>
          <p:cNvCxnSpPr>
            <a:cxnSpLocks/>
          </p:cNvCxnSpPr>
          <p:nvPr/>
        </p:nvCxnSpPr>
        <p:spPr>
          <a:xfrm flipV="1">
            <a:off x="2117833" y="2119147"/>
            <a:ext cx="3279228" cy="1417582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E149BCD5-3F92-D460-A929-0273CDD531B0}"/>
              </a:ext>
            </a:extLst>
          </p:cNvPr>
          <p:cNvSpPr/>
          <p:nvPr/>
        </p:nvSpPr>
        <p:spPr>
          <a:xfrm>
            <a:off x="5094232" y="1172560"/>
            <a:ext cx="2785240" cy="1083878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cs typeface="Calibri"/>
              </a:rPr>
              <a:t>Zuviel</a:t>
            </a:r>
            <a:br>
              <a:rPr lang="de-DE" dirty="0">
                <a:solidFill>
                  <a:schemeClr val="tx1"/>
                </a:solidFill>
                <a:cs typeface="Calibri"/>
              </a:rPr>
            </a:br>
            <a:r>
              <a:rPr lang="de-DE" dirty="0">
                <a:solidFill>
                  <a:schemeClr val="tx1"/>
                </a:solidFill>
                <a:cs typeface="Calibri"/>
              </a:rPr>
              <a:t>Überlappungen</a:t>
            </a:r>
          </a:p>
        </p:txBody>
      </p:sp>
    </p:spTree>
    <p:extLst>
      <p:ext uri="{BB962C8B-B14F-4D97-AF65-F5344CB8AC3E}">
        <p14:creationId xmlns:p14="http://schemas.microsoft.com/office/powerpoint/2010/main" val="31856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ea typeface="+mn-lt"/>
                <a:cs typeface="+mn-lt"/>
              </a:rPr>
              <a:t>Idee: Kombination von zwei Merkmalen</a:t>
            </a:r>
          </a:p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 marL="457200" indent="-457200"/>
            <a:r>
              <a:rPr lang="de-DE" dirty="0">
                <a:cs typeface="Calibri"/>
              </a:rPr>
              <a:t>Idee: Kombination von Gewicht und Temperatur</a:t>
            </a:r>
          </a:p>
          <a:p>
            <a:pPr marL="0" indent="0">
              <a:buNone/>
            </a:pPr>
            <a:endParaRPr lang="de-DE" b="1" dirty="0"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sp>
        <p:nvSpPr>
          <p:cNvPr id="3" name="Flussdiagramm: Alternativer Prozess 2">
            <a:extLst>
              <a:ext uri="{FF2B5EF4-FFF2-40B4-BE49-F238E27FC236}">
                <a16:creationId xmlns:a16="http://schemas.microsoft.com/office/drawing/2014/main" id="{6BC88843-67EC-B310-C60A-5D9624DB9E52}"/>
              </a:ext>
            </a:extLst>
          </p:cNvPr>
          <p:cNvSpPr/>
          <p:nvPr/>
        </p:nvSpPr>
        <p:spPr>
          <a:xfrm>
            <a:off x="837544" y="2320486"/>
            <a:ext cx="10523481" cy="124810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400" b="1" dirty="0">
                <a:solidFill>
                  <a:schemeClr val="tx1"/>
                </a:solidFill>
                <a:cs typeface="Calibri" panose="020F0502020204030204"/>
              </a:rPr>
              <a:t>Mehr Merkmale sind nicht zwingend besser.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 </a:t>
            </a:r>
            <a:r>
              <a:rPr lang="de-DE" sz="2400" dirty="0">
                <a:solidFill>
                  <a:schemeClr val="tx1"/>
                </a:solidFill>
                <a:ea typeface="+mn-lt"/>
                <a:cs typeface="+mn-lt"/>
              </a:rPr>
              <a:t>Ungeeignete Merkmale oder eine unpassende Kombination kann zu schlechteren Ergebnissen führen, als ein einzelnes, sorgfältig ausgewähltes Merkmal. </a:t>
            </a:r>
            <a:endParaRPr lang="de-DE" sz="24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674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b="1" dirty="0"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4" name="Grafik 6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9AAFB8D-1394-F857-10BE-71F7161E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1" y="1527590"/>
            <a:ext cx="6802820" cy="51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3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Modelling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Auswahl des Modells welche das Projekt – und die Datenanforderungen erfüllen</a:t>
            </a:r>
            <a:endParaRPr lang="de-DE" dirty="0">
              <a:cs typeface="Calibri"/>
            </a:endParaRP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Auswahl der Modellierungstechniken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Neuronale Netze, </a:t>
            </a:r>
            <a:r>
              <a:rPr lang="de-DE" dirty="0" err="1">
                <a:ea typeface="+mn-lt"/>
                <a:cs typeface="+mn-lt"/>
              </a:rPr>
              <a:t>Decision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Trees</a:t>
            </a:r>
            <a:r>
              <a:rPr lang="de-DE" dirty="0">
                <a:ea typeface="+mn-lt"/>
                <a:cs typeface="+mn-lt"/>
              </a:rPr>
              <a:t>, Lineare Regression,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Modellaufbau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Modellparameter bestimmen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Modell trainieren, evaluieren und testen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Bestimmung der Genauigkeit, Fehlerraten, ...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3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Baum, Auto, Kreuzung, Maßstabsmodell enthält.&#10;&#10;Beschreibung automatisch generiert.">
            <a:extLst>
              <a:ext uri="{FF2B5EF4-FFF2-40B4-BE49-F238E27FC236}">
                <a16:creationId xmlns:a16="http://schemas.microsoft.com/office/drawing/2014/main" id="{50B5E323-2536-FD56-C762-439B691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90" y="4077007"/>
            <a:ext cx="4681044" cy="2619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Was macht ein gutes Modell aus?</a:t>
            </a:r>
            <a:endParaRPr lang="de-DE" dirty="0"/>
          </a:p>
          <a:p>
            <a:pPr marL="457200" indent="-457200"/>
            <a:r>
              <a:rPr lang="de-DE" dirty="0">
                <a:cs typeface="Calibri"/>
              </a:rPr>
              <a:t>Minimiert die Fehler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Hohe Generalisierungsfähigkeit</a:t>
            </a: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Kann auf ähnlichen Daten angewendet werden und Funktioniert immer noch gut</a:t>
            </a:r>
          </a:p>
          <a:p>
            <a:pPr marL="914400" lvl="1" indent="-457200"/>
            <a:endParaRPr lang="de-DE" dirty="0">
              <a:ea typeface="Calibri"/>
              <a:cs typeface="Calibri"/>
            </a:endParaRPr>
          </a:p>
          <a:p>
            <a:pPr marL="914400" lvl="1" indent="-457200"/>
            <a:endParaRPr lang="de-DE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pic>
        <p:nvPicPr>
          <p:cNvPr id="4" name="Grafik 4" descr="Ein Bild, das Fahrzeug, Landfahrzeug, Text, draußen enthält.&#10;&#10;Beschreibung automatisch generiert.">
            <a:extLst>
              <a:ext uri="{FF2B5EF4-FFF2-40B4-BE49-F238E27FC236}">
                <a16:creationId xmlns:a16="http://schemas.microsoft.com/office/drawing/2014/main" id="{C58959CC-7666-3E4B-218B-E34D5C021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1" y="4077634"/>
            <a:ext cx="4975219" cy="2615836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C6BF1D4A-8CB7-53E8-C8FA-A6C5E07CD532}"/>
              </a:ext>
            </a:extLst>
          </p:cNvPr>
          <p:cNvSpPr/>
          <p:nvPr/>
        </p:nvSpPr>
        <p:spPr>
          <a:xfrm>
            <a:off x="4642615" y="4417628"/>
            <a:ext cx="3501256" cy="20692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cs typeface="Calibri"/>
              </a:rPr>
              <a:t>Nur auf Autobahnbilder trainiert. Funktioniert mit anderer Kamerageometrie und Szene immer noch.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74316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Modellauswahl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ea typeface="+mn-lt"/>
              <a:cs typeface="+mn-lt"/>
            </a:endParaRP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pic>
        <p:nvPicPr>
          <p:cNvPr id="5" name="Grafik 6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117DD93B-8F3C-646E-07D4-37C85D8D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4" y="1743508"/>
            <a:ext cx="6703429" cy="511118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FBE35EC-D123-6B75-0725-BCBB87A7DD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solidFill>
                  <a:srgbClr val="ED0C0C"/>
                </a:solidFill>
                <a:cs typeface="Calibri"/>
              </a:rPr>
              <a:t>Einfaches Modell</a:t>
            </a:r>
          </a:p>
          <a:p>
            <a:pPr marL="914400" lvl="1" indent="-457200"/>
            <a:r>
              <a:rPr lang="de-DE" dirty="0">
                <a:solidFill>
                  <a:srgbClr val="ED0C0C"/>
                </a:solidFill>
                <a:cs typeface="Calibri"/>
              </a:rPr>
              <a:t>Oft "</a:t>
            </a:r>
            <a:r>
              <a:rPr lang="de-DE" dirty="0" err="1">
                <a:solidFill>
                  <a:srgbClr val="ED0C0C"/>
                </a:solidFill>
                <a:cs typeface="Calibri"/>
              </a:rPr>
              <a:t>underfitting</a:t>
            </a:r>
            <a:r>
              <a:rPr lang="de-DE" dirty="0">
                <a:solidFill>
                  <a:srgbClr val="ED0C0C"/>
                </a:solidFill>
                <a:cs typeface="Calibri"/>
              </a:rPr>
              <a:t>"</a:t>
            </a:r>
          </a:p>
          <a:p>
            <a:pPr marL="457200" indent="-457200"/>
            <a:r>
              <a:rPr lang="de-DE" dirty="0">
                <a:solidFill>
                  <a:srgbClr val="0070C0"/>
                </a:solidFill>
                <a:cs typeface="Calibri"/>
              </a:rPr>
              <a:t>Modell mittlerer Komplexität</a:t>
            </a:r>
          </a:p>
          <a:p>
            <a:pPr marL="914400" lvl="1" indent="-457200"/>
            <a:r>
              <a:rPr lang="de-DE" dirty="0">
                <a:solidFill>
                  <a:srgbClr val="0070C0"/>
                </a:solidFill>
                <a:cs typeface="Calibri"/>
              </a:rPr>
              <a:t>Kompromiss zwischen</a:t>
            </a:r>
            <a:br>
              <a:rPr lang="de-DE" dirty="0">
                <a:solidFill>
                  <a:srgbClr val="0070C0"/>
                </a:solidFill>
                <a:cs typeface="Calibri"/>
              </a:rPr>
            </a:br>
            <a:r>
              <a:rPr lang="de-DE" dirty="0">
                <a:solidFill>
                  <a:srgbClr val="0070C0"/>
                </a:solidFill>
                <a:cs typeface="Calibri"/>
              </a:rPr>
              <a:t>Fehlerrate und </a:t>
            </a:r>
          </a:p>
          <a:p>
            <a:pPr marL="914400" lvl="1" indent="-457200"/>
            <a:r>
              <a:rPr lang="de-DE" dirty="0">
                <a:solidFill>
                  <a:srgbClr val="0070C0"/>
                </a:solidFill>
                <a:cs typeface="Calibri"/>
              </a:rPr>
              <a:t>Generalisierbarkeit</a:t>
            </a:r>
          </a:p>
          <a:p>
            <a:pPr marL="457200" indent="-457200"/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Komplexes Modell</a:t>
            </a:r>
          </a:p>
          <a:p>
            <a:pPr marL="914400" lvl="1" indent="-457200"/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Oft 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overfitting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08B6DF-6A59-8977-2160-219CF74A748D}"/>
              </a:ext>
            </a:extLst>
          </p:cNvPr>
          <p:cNvCxnSpPr>
            <a:cxnSpLocks/>
          </p:cNvCxnSpPr>
          <p:nvPr/>
        </p:nvCxnSpPr>
        <p:spPr>
          <a:xfrm flipV="1">
            <a:off x="6607007" y="1754713"/>
            <a:ext cx="661922" cy="5003950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Bogen 10">
            <a:extLst>
              <a:ext uri="{FF2B5EF4-FFF2-40B4-BE49-F238E27FC236}">
                <a16:creationId xmlns:a16="http://schemas.microsoft.com/office/drawing/2014/main" id="{D51503BA-1B62-988E-72E8-C55EDE70216D}"/>
              </a:ext>
            </a:extLst>
          </p:cNvPr>
          <p:cNvSpPr/>
          <p:nvPr/>
        </p:nvSpPr>
        <p:spPr>
          <a:xfrm rot="2760000">
            <a:off x="2198905" y="1449094"/>
            <a:ext cx="4853605" cy="5416823"/>
          </a:xfrm>
          <a:prstGeom prst="arc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A18E3EEC-4EA3-947B-F2CB-501B7C6322B9}"/>
                  </a:ext>
                </a:extLst>
              </p14:cNvPr>
              <p14:cNvContentPartPr/>
              <p14:nvPr/>
            </p14:nvContentPartPr>
            <p14:xfrm>
              <a:off x="6327796" y="2280403"/>
              <a:ext cx="668668" cy="3523418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A18E3EEC-4EA3-947B-F2CB-501B7C632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0162" y="2262404"/>
                <a:ext cx="704297" cy="355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AEA54E5F-B72E-C0E6-71F5-658330A2125A}"/>
                  </a:ext>
                </a:extLst>
              </p14:cNvPr>
              <p14:cNvContentPartPr/>
              <p14:nvPr/>
            </p14:nvContentPartPr>
            <p14:xfrm>
              <a:off x="6285667" y="5799147"/>
              <a:ext cx="241753" cy="197912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AEA54E5F-B72E-C0E6-71F5-658330A212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7706" y="5781188"/>
                <a:ext cx="277315" cy="2334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3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Training des Modells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Modelle haben Parameter</a:t>
            </a:r>
            <a:endParaRPr lang="de-DE" dirty="0">
              <a:cs typeface="Calibri" panose="020F0502020204030204"/>
            </a:endParaRPr>
          </a:p>
          <a:p>
            <a:pPr marL="457200" indent="-457200"/>
            <a:r>
              <a:rPr lang="de-DE" dirty="0">
                <a:ea typeface="Calibri"/>
                <a:cs typeface="Calibri"/>
              </a:rPr>
              <a:t>Beim Training werden diese Parameter geschätzt/bestimmt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sp>
        <p:nvSpPr>
          <p:cNvPr id="5" name="Flussdiagramm: Alternativer Prozess 4">
            <a:extLst>
              <a:ext uri="{FF2B5EF4-FFF2-40B4-BE49-F238E27FC236}">
                <a16:creationId xmlns:a16="http://schemas.microsoft.com/office/drawing/2014/main" id="{89016E3E-E1A4-ED73-732A-2A7FC8B96657}"/>
              </a:ext>
            </a:extLst>
          </p:cNvPr>
          <p:cNvSpPr/>
          <p:nvPr/>
        </p:nvSpPr>
        <p:spPr>
          <a:xfrm>
            <a:off x="789418" y="2777687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 err="1">
                <a:solidFill>
                  <a:schemeClr val="tx1"/>
                </a:solidFill>
                <a:cs typeface="Calibri" panose="020F0502020204030204"/>
              </a:rPr>
              <a:t>Supervised</a:t>
            </a: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 Learning: 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Die Ausgaben des Modells ist für alle Eingaben aus den Trainingsdaten bekannt.</a:t>
            </a:r>
          </a:p>
          <a:p>
            <a:pPr marL="342900" indent="-342900">
              <a:buFont typeface="Arial"/>
              <a:buChar char="•"/>
            </a:pP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7" name="Flussdiagramm: Alternativer Prozess 6">
            <a:extLst>
              <a:ext uri="{FF2B5EF4-FFF2-40B4-BE49-F238E27FC236}">
                <a16:creationId xmlns:a16="http://schemas.microsoft.com/office/drawing/2014/main" id="{A3B41745-8C04-C455-0A28-CD87899D3B56}"/>
              </a:ext>
            </a:extLst>
          </p:cNvPr>
          <p:cNvSpPr/>
          <p:nvPr/>
        </p:nvSpPr>
        <p:spPr>
          <a:xfrm>
            <a:off x="789417" y="3900633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 err="1">
                <a:solidFill>
                  <a:schemeClr val="tx1"/>
                </a:solidFill>
                <a:cs typeface="Calibri" panose="020F0502020204030204"/>
              </a:rPr>
              <a:t>Unsupervised</a:t>
            </a: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 Learning: 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Klassenzugehörigkeiten sind unbekannt. Es werden "Cluster" gebildet, um die Daten zu unterscheiden.</a:t>
            </a: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35E99572-C3CB-2592-B44C-FC3C3A6A760C}"/>
              </a:ext>
            </a:extLst>
          </p:cNvPr>
          <p:cNvSpPr/>
          <p:nvPr/>
        </p:nvSpPr>
        <p:spPr>
          <a:xfrm>
            <a:off x="789416" y="5031600"/>
            <a:ext cx="10515460" cy="1456648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Reinforcement Learning: </a:t>
            </a:r>
            <a:r>
              <a:rPr lang="de-DE" sz="2800" dirty="0">
                <a:solidFill>
                  <a:schemeClr val="tx1"/>
                </a:solidFill>
                <a:latin typeface="Calibri"/>
                <a:cs typeface="Calibri"/>
              </a:rPr>
              <a:t>Ein Software-Agent erlernt selbständig eine Strategie, indem er erhaltene Belohnungen zu maximieren versucht.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602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Evaluation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Bewertung ob das Modell wirklich die </a:t>
            </a:r>
            <a:r>
              <a:rPr lang="de-DE" dirty="0">
                <a:ea typeface="+mn-lt"/>
                <a:cs typeface="+mn-lt"/>
              </a:rPr>
              <a:t>Qualitätsanforderungen 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des Projektes erfüllt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Bewertung der Resultate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Erreicht das Modell die Projektziele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Eignen sich die Merkmale und ihre Kombination</a:t>
            </a:r>
          </a:p>
          <a:p>
            <a:pPr marL="914400" lvl="1" indent="-457200"/>
            <a:r>
              <a:rPr lang="de-DE">
                <a:ea typeface="+mn-lt"/>
                <a:cs typeface="+mn-lt"/>
              </a:rPr>
              <a:t>Fehlerraten und Generalisierbarkeit</a:t>
            </a:r>
            <a:endParaRPr lang="de-DE" dirty="0">
              <a:ea typeface="+mn-lt"/>
              <a:cs typeface="+mn-lt"/>
            </a:endParaRPr>
          </a:p>
          <a:p>
            <a:pPr marL="457200" indent="-457200"/>
            <a:r>
              <a:rPr lang="de-DE" dirty="0">
                <a:ea typeface="+mn-lt"/>
                <a:cs typeface="+mn-lt"/>
              </a:rPr>
              <a:t>Bewertung des Prozesses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Wurden alle wichtigen Faktoren berücksichtigt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Grafik 4" descr="Ein Bild, das Text, Schrift, Symbol, Grafiken enthält.&#10;&#10;Beschreibung automatisch generiert.">
            <a:extLst>
              <a:ext uri="{FF2B5EF4-FFF2-40B4-BE49-F238E27FC236}">
                <a16:creationId xmlns:a16="http://schemas.microsoft.com/office/drawing/2014/main" id="{DF030417-C079-B7DD-A752-0F760B20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789" y="-385"/>
            <a:ext cx="3611033" cy="1743493"/>
          </a:xfrm>
          <a:prstGeom prst="rect">
            <a:avLst/>
          </a:prstGeom>
        </p:spPr>
      </p:pic>
      <p:sp>
        <p:nvSpPr>
          <p:cNvPr id="5" name="Flussdiagramm: Alternativer Prozess 4">
            <a:extLst>
              <a:ext uri="{FF2B5EF4-FFF2-40B4-BE49-F238E27FC236}">
                <a16:creationId xmlns:a16="http://schemas.microsoft.com/office/drawing/2014/main" id="{37CE0335-891B-F617-160E-CA4C2D03CB1A}"/>
              </a:ext>
            </a:extLst>
          </p:cNvPr>
          <p:cNvSpPr/>
          <p:nvPr/>
        </p:nvSpPr>
        <p:spPr>
          <a:xfrm>
            <a:off x="845565" y="5440676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Bei der Evaluation werden dem Modell unbekannte Daten aus einem "</a:t>
            </a:r>
            <a:r>
              <a:rPr lang="de-DE" sz="2800" dirty="0" err="1">
                <a:solidFill>
                  <a:schemeClr val="tx1"/>
                </a:solidFill>
                <a:cs typeface="Calibri" panose="020F0502020204030204"/>
              </a:rPr>
              <a:t>Testset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" gegeben.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Deployment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Wenn das Modell die Projektziele erfüllt kann das Projekt abgeschlossen werden.</a:t>
            </a:r>
            <a:endParaRPr lang="de-DE" dirty="0">
              <a:cs typeface="Calibri"/>
            </a:endParaRPr>
          </a:p>
          <a:p>
            <a:pPr marL="457200" indent="-457200"/>
            <a:r>
              <a:rPr lang="de-DE" dirty="0" err="1">
                <a:cs typeface="Calibri" panose="020F0502020204030204"/>
              </a:rPr>
              <a:t>Deployment</a:t>
            </a:r>
            <a:endParaRPr lang="de-DE" dirty="0" err="1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Einfacher Report, API, </a:t>
            </a:r>
            <a:r>
              <a:rPr lang="de-DE" dirty="0" err="1">
                <a:ea typeface="+mn-lt"/>
                <a:cs typeface="+mn-lt"/>
              </a:rPr>
              <a:t>executable</a:t>
            </a:r>
            <a:r>
              <a:rPr lang="de-DE" dirty="0">
                <a:ea typeface="+mn-lt"/>
                <a:cs typeface="+mn-lt"/>
              </a:rPr>
              <a:t>, Docker Image, </a:t>
            </a:r>
            <a:r>
              <a:rPr lang="de-DE" dirty="0" err="1">
                <a:ea typeface="+mn-lt"/>
                <a:cs typeface="+mn-lt"/>
              </a:rPr>
              <a:t>WebApp</a:t>
            </a:r>
            <a:r>
              <a:rPr lang="de-DE" dirty="0">
                <a:ea typeface="+mn-lt"/>
                <a:cs typeface="+mn-lt"/>
              </a:rPr>
              <a:t>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Monitoring und Maintenance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Modell während dem Betrieb überwachen/warten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Grafiken enthält.&#10;&#10;Beschreibung automatisch generiert.">
            <a:extLst>
              <a:ext uri="{FF2B5EF4-FFF2-40B4-BE49-F238E27FC236}">
                <a16:creationId xmlns:a16="http://schemas.microsoft.com/office/drawing/2014/main" id="{E2C259F7-8B24-77D0-C66D-22EB77D1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678" y="3517"/>
            <a:ext cx="3498143" cy="16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7FCA2-9153-7CB1-8ED1-AE81F7E0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Google Trends</a:t>
            </a:r>
            <a:endParaRPr lang="de-DE"/>
          </a:p>
        </p:txBody>
      </p:sp>
      <p:pic>
        <p:nvPicPr>
          <p:cNvPr id="3" name="Grafik 5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243A9944-1528-709D-5348-DA35C6CC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6" y="4454332"/>
            <a:ext cx="10512286" cy="21568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DD7A354-3487-6A13-1A10-DAFE3E1DCEC1}"/>
              </a:ext>
            </a:extLst>
          </p:cNvPr>
          <p:cNvSpPr txBox="1"/>
          <p:nvPr/>
        </p:nvSpPr>
        <p:spPr>
          <a:xfrm>
            <a:off x="834473" y="13956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Data Science</a:t>
            </a:r>
            <a:endParaRPr lang="de-DE"/>
          </a:p>
        </p:txBody>
      </p:sp>
      <p:pic>
        <p:nvPicPr>
          <p:cNvPr id="9" name="Grafik 9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73791844-222D-F11D-7030-9961059A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70308"/>
            <a:ext cx="10515600" cy="215940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7B240BC-5D8C-3158-8F9D-4DB96F54B172}"/>
              </a:ext>
            </a:extLst>
          </p:cNvPr>
          <p:cNvSpPr txBox="1"/>
          <p:nvPr/>
        </p:nvSpPr>
        <p:spPr>
          <a:xfrm>
            <a:off x="834473" y="40791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ea typeface="+mn-lt"/>
                <a:cs typeface="+mn-lt"/>
              </a:rPr>
              <a:t>Artificial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Intelligence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417327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7793AF0-899A-FC1B-BC38-624607A939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>
                <a:cs typeface="Calibri"/>
              </a:rPr>
              <a:t>O</a:t>
            </a:r>
            <a:r>
              <a:rPr lang="de-DE" dirty="0" err="1">
                <a:cs typeface="Calibri"/>
              </a:rPr>
              <a:t>ptain</a:t>
            </a:r>
            <a:r>
              <a:rPr lang="de-DE" dirty="0">
                <a:cs typeface="Calibri"/>
              </a:rPr>
              <a:t>, </a:t>
            </a:r>
            <a:r>
              <a:rPr lang="de-DE" b="1" dirty="0">
                <a:cs typeface="Calibri"/>
              </a:rPr>
              <a:t>S</a:t>
            </a:r>
            <a:r>
              <a:rPr lang="de-DE" dirty="0">
                <a:cs typeface="Calibri"/>
              </a:rPr>
              <a:t>crub, </a:t>
            </a:r>
            <a:r>
              <a:rPr lang="de-DE" b="1" dirty="0" err="1">
                <a:cs typeface="Calibri"/>
              </a:rPr>
              <a:t>E</a:t>
            </a:r>
            <a:r>
              <a:rPr lang="de-DE" dirty="0" err="1">
                <a:cs typeface="Calibri"/>
              </a:rPr>
              <a:t>xplore</a:t>
            </a:r>
            <a:r>
              <a:rPr lang="de-DE" dirty="0">
                <a:cs typeface="Calibri"/>
              </a:rPr>
              <a:t>, </a:t>
            </a:r>
            <a:br>
              <a:rPr lang="de-DE" dirty="0">
                <a:cs typeface="Calibri"/>
              </a:rPr>
            </a:br>
            <a:r>
              <a:rPr lang="de-DE" b="1" dirty="0">
                <a:cs typeface="Calibri"/>
              </a:rPr>
              <a:t>M</a:t>
            </a:r>
            <a:r>
              <a:rPr lang="de-DE" dirty="0">
                <a:cs typeface="Calibri"/>
              </a:rPr>
              <a:t>odel, I</a:t>
            </a:r>
            <a:r>
              <a:rPr lang="de-DE" b="1" dirty="0">
                <a:cs typeface="Calibri"/>
              </a:rPr>
              <a:t>n</a:t>
            </a:r>
            <a:r>
              <a:rPr lang="de-DE" dirty="0">
                <a:cs typeface="Calibri"/>
              </a:rPr>
              <a:t>terpret </a:t>
            </a:r>
          </a:p>
          <a:p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3114C-3057-77D7-8DC6-299727DB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Science Prozesse</a:t>
            </a:r>
            <a:endParaRPr lang="de-DE" dirty="0"/>
          </a:p>
        </p:txBody>
      </p:sp>
      <p:pic>
        <p:nvPicPr>
          <p:cNvPr id="6" name="Grafik 7" descr="Ein Bild, das Text, Diagramm, Kreis, Grafiken enthält.&#10;&#10;Beschreibung automatisch generiert.">
            <a:extLst>
              <a:ext uri="{FF2B5EF4-FFF2-40B4-BE49-F238E27FC236}">
                <a16:creationId xmlns:a16="http://schemas.microsoft.com/office/drawing/2014/main" id="{B630016E-3AC2-420C-152A-B3D1BEFD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322" y="1252807"/>
            <a:ext cx="6855404" cy="5282671"/>
          </a:xfrm>
        </p:spPr>
      </p:pic>
    </p:spTree>
    <p:extLst>
      <p:ext uri="{BB962C8B-B14F-4D97-AF65-F5344CB8AC3E}">
        <p14:creationId xmlns:p14="http://schemas.microsoft.com/office/powerpoint/2010/main" val="7233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feld 62">
            <a:extLst>
              <a:ext uri="{FF2B5EF4-FFF2-40B4-BE49-F238E27FC236}">
                <a16:creationId xmlns:a16="http://schemas.microsoft.com/office/drawing/2014/main" id="{58662475-BE60-1477-3323-F25013151BEE}"/>
              </a:ext>
            </a:extLst>
          </p:cNvPr>
          <p:cNvSpPr txBox="1"/>
          <p:nvPr/>
        </p:nvSpPr>
        <p:spPr>
          <a:xfrm>
            <a:off x="2165463" y="2565156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Begriff AI wird geprägt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234C02-03A2-D658-AAE1-E2DAD7A0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Warum hebt Data Science und AI zurzeit so ab?</a:t>
            </a:r>
            <a:endParaRPr lang="de-DE"/>
          </a:p>
        </p:txBody>
      </p:sp>
      <p:grpSp>
        <p:nvGrpSpPr>
          <p:cNvPr id="11" name="Google Shape;117;p16">
            <a:extLst>
              <a:ext uri="{FF2B5EF4-FFF2-40B4-BE49-F238E27FC236}">
                <a16:creationId xmlns:a16="http://schemas.microsoft.com/office/drawing/2014/main" id="{2A99C76D-9772-C08F-66A6-EE6CB20C745D}"/>
              </a:ext>
            </a:extLst>
          </p:cNvPr>
          <p:cNvGrpSpPr/>
          <p:nvPr/>
        </p:nvGrpSpPr>
        <p:grpSpPr>
          <a:xfrm>
            <a:off x="281793" y="3147278"/>
            <a:ext cx="1512500" cy="1422105"/>
            <a:chOff x="403849" y="1966321"/>
            <a:chExt cx="1134375" cy="1066579"/>
          </a:xfrm>
        </p:grpSpPr>
        <p:sp>
          <p:nvSpPr>
            <p:cNvPr id="5" name="Google Shape;118;p16">
              <a:extLst>
                <a:ext uri="{FF2B5EF4-FFF2-40B4-BE49-F238E27FC236}">
                  <a16:creationId xmlns:a16="http://schemas.microsoft.com/office/drawing/2014/main" id="{E048CDF5-E4CB-6CAE-27A9-4DDDC6EB6A41}"/>
                </a:ext>
              </a:extLst>
            </p:cNvPr>
            <p:cNvSpPr/>
            <p:nvPr/>
          </p:nvSpPr>
          <p:spPr>
            <a:xfrm>
              <a:off x="1124473" y="1966321"/>
              <a:ext cx="230247" cy="543088"/>
            </a:xfrm>
            <a:custGeom>
              <a:avLst/>
              <a:gdLst/>
              <a:ahLst/>
              <a:cxnLst/>
              <a:rect l="l" t="t" r="r" b="b"/>
              <a:pathLst>
                <a:path w="9204" h="44792" extrusionOk="0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" name="Google Shape;119;p16">
              <a:extLst>
                <a:ext uri="{FF2B5EF4-FFF2-40B4-BE49-F238E27FC236}">
                  <a16:creationId xmlns:a16="http://schemas.microsoft.com/office/drawing/2014/main" id="{B17A5ABA-1C32-DEFE-8631-95B3CA57FD12}"/>
                </a:ext>
              </a:extLst>
            </p:cNvPr>
            <p:cNvSpPr/>
            <p:nvPr/>
          </p:nvSpPr>
          <p:spPr>
            <a:xfrm>
              <a:off x="403849" y="2443825"/>
              <a:ext cx="1134375" cy="589075"/>
            </a:xfrm>
            <a:custGeom>
              <a:avLst/>
              <a:gdLst/>
              <a:ahLst/>
              <a:cxnLst/>
              <a:rect l="l" t="t" r="r" b="b"/>
              <a:pathLst>
                <a:path w="45375" h="23563" extrusionOk="0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1943</a:t>
              </a:r>
            </a:p>
          </p:txBody>
        </p:sp>
      </p:grpSp>
      <p:grpSp>
        <p:nvGrpSpPr>
          <p:cNvPr id="20" name="Google Shape;124;p16">
            <a:extLst>
              <a:ext uri="{FF2B5EF4-FFF2-40B4-BE49-F238E27FC236}">
                <a16:creationId xmlns:a16="http://schemas.microsoft.com/office/drawing/2014/main" id="{03F629E6-B332-FEDE-736E-E98FBFD001B9}"/>
              </a:ext>
            </a:extLst>
          </p:cNvPr>
          <p:cNvGrpSpPr/>
          <p:nvPr/>
        </p:nvGrpSpPr>
        <p:grpSpPr>
          <a:xfrm>
            <a:off x="4554741" y="3099780"/>
            <a:ext cx="1653400" cy="1469606"/>
            <a:chOff x="3460550" y="1930696"/>
            <a:chExt cx="1240050" cy="1102204"/>
          </a:xfrm>
        </p:grpSpPr>
        <p:sp>
          <p:nvSpPr>
            <p:cNvPr id="13" name="Google Shape;125;p16">
              <a:extLst>
                <a:ext uri="{FF2B5EF4-FFF2-40B4-BE49-F238E27FC236}">
                  <a16:creationId xmlns:a16="http://schemas.microsoft.com/office/drawing/2014/main" id="{C5C7D969-28DA-D5A8-A2CF-E18D4F265AC7}"/>
                </a:ext>
              </a:extLst>
            </p:cNvPr>
            <p:cNvSpPr/>
            <p:nvPr/>
          </p:nvSpPr>
          <p:spPr>
            <a:xfrm>
              <a:off x="4286550" y="1930696"/>
              <a:ext cx="213292" cy="577495"/>
            </a:xfrm>
            <a:custGeom>
              <a:avLst/>
              <a:gdLst/>
              <a:ahLst/>
              <a:cxnLst/>
              <a:rect l="l" t="t" r="r" b="b"/>
              <a:pathLst>
                <a:path w="9204" h="44792" extrusionOk="0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" name="Google Shape;126;p16">
              <a:extLst>
                <a:ext uri="{FF2B5EF4-FFF2-40B4-BE49-F238E27FC236}">
                  <a16:creationId xmlns:a16="http://schemas.microsoft.com/office/drawing/2014/main" id="{FDF7B7CA-8A61-421B-8CB0-2BBEA3A3E40B}"/>
                </a:ext>
              </a:extLst>
            </p:cNvPr>
            <p:cNvSpPr/>
            <p:nvPr/>
          </p:nvSpPr>
          <p:spPr>
            <a:xfrm>
              <a:off x="3460550" y="2443825"/>
              <a:ext cx="1240050" cy="589075"/>
            </a:xfrm>
            <a:custGeom>
              <a:avLst/>
              <a:gdLst/>
              <a:ahLst/>
              <a:cxnLst/>
              <a:rect l="l" t="t" r="r" b="b"/>
              <a:pathLst>
                <a:path w="49602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1966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" name="Google Shape;132;p16">
            <a:extLst>
              <a:ext uri="{FF2B5EF4-FFF2-40B4-BE49-F238E27FC236}">
                <a16:creationId xmlns:a16="http://schemas.microsoft.com/office/drawing/2014/main" id="{830466E9-5170-F10D-20A5-594F410586E4}"/>
              </a:ext>
            </a:extLst>
          </p:cNvPr>
          <p:cNvGrpSpPr/>
          <p:nvPr/>
        </p:nvGrpSpPr>
        <p:grpSpPr>
          <a:xfrm>
            <a:off x="7490843" y="3108272"/>
            <a:ext cx="1653832" cy="1461112"/>
            <a:chOff x="5831075" y="1937066"/>
            <a:chExt cx="1240375" cy="1095834"/>
          </a:xfrm>
        </p:grpSpPr>
        <p:sp>
          <p:nvSpPr>
            <p:cNvPr id="22" name="Google Shape;133;p16">
              <a:extLst>
                <a:ext uri="{FF2B5EF4-FFF2-40B4-BE49-F238E27FC236}">
                  <a16:creationId xmlns:a16="http://schemas.microsoft.com/office/drawing/2014/main" id="{28808C3C-3756-5783-A611-92B432C85E8C}"/>
                </a:ext>
              </a:extLst>
            </p:cNvPr>
            <p:cNvSpPr/>
            <p:nvPr/>
          </p:nvSpPr>
          <p:spPr>
            <a:xfrm>
              <a:off x="6657075" y="1937066"/>
              <a:ext cx="230425" cy="565110"/>
            </a:xfrm>
            <a:custGeom>
              <a:avLst/>
              <a:gdLst/>
              <a:ahLst/>
              <a:cxnLst/>
              <a:rect l="l" t="t" r="r" b="b"/>
              <a:pathLst>
                <a:path w="9217" h="44792" extrusionOk="0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3" name="Google Shape;134;p16">
              <a:extLst>
                <a:ext uri="{FF2B5EF4-FFF2-40B4-BE49-F238E27FC236}">
                  <a16:creationId xmlns:a16="http://schemas.microsoft.com/office/drawing/2014/main" id="{D4008F20-4FBB-52AA-E3C6-28BFCDDFB874}"/>
                </a:ext>
              </a:extLst>
            </p:cNvPr>
            <p:cNvSpPr/>
            <p:nvPr/>
          </p:nvSpPr>
          <p:spPr>
            <a:xfrm>
              <a:off x="5831075" y="2443825"/>
              <a:ext cx="1240375" cy="589075"/>
            </a:xfrm>
            <a:custGeom>
              <a:avLst/>
              <a:gdLst/>
              <a:ahLst/>
              <a:cxnLst/>
              <a:rect l="l" t="t" r="r" b="b"/>
              <a:pathLst>
                <a:path w="49615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1997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" name="Google Shape;139;p16">
            <a:extLst>
              <a:ext uri="{FF2B5EF4-FFF2-40B4-BE49-F238E27FC236}">
                <a16:creationId xmlns:a16="http://schemas.microsoft.com/office/drawing/2014/main" id="{A9EEBAA7-C3EC-1BF1-BE24-0C27BDE02C35}"/>
              </a:ext>
            </a:extLst>
          </p:cNvPr>
          <p:cNvGrpSpPr/>
          <p:nvPr/>
        </p:nvGrpSpPr>
        <p:grpSpPr>
          <a:xfrm>
            <a:off x="3086667" y="3783949"/>
            <a:ext cx="1653433" cy="1372216"/>
            <a:chOff x="2275275" y="2443825"/>
            <a:chExt cx="1240075" cy="1029162"/>
          </a:xfrm>
        </p:grpSpPr>
        <p:sp>
          <p:nvSpPr>
            <p:cNvPr id="30" name="Google Shape;140;p16">
              <a:extLst>
                <a:ext uri="{FF2B5EF4-FFF2-40B4-BE49-F238E27FC236}">
                  <a16:creationId xmlns:a16="http://schemas.microsoft.com/office/drawing/2014/main" id="{C139C9A1-3BB4-AEE2-FE4D-760E60F35A4A}"/>
                </a:ext>
              </a:extLst>
            </p:cNvPr>
            <p:cNvSpPr/>
            <p:nvPr/>
          </p:nvSpPr>
          <p:spPr>
            <a:xfrm>
              <a:off x="3023468" y="2993300"/>
              <a:ext cx="224673" cy="479687"/>
            </a:xfrm>
            <a:custGeom>
              <a:avLst/>
              <a:gdLst/>
              <a:ahLst/>
              <a:cxnLst/>
              <a:rect l="l" t="t" r="r" b="b"/>
              <a:pathLst>
                <a:path w="9204" h="44804" extrusionOk="0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31" name="Google Shape;141;p16">
              <a:extLst>
                <a:ext uri="{FF2B5EF4-FFF2-40B4-BE49-F238E27FC236}">
                  <a16:creationId xmlns:a16="http://schemas.microsoft.com/office/drawing/2014/main" id="{CED32BA9-65FD-93B2-D05A-6974BE19A753}"/>
                </a:ext>
              </a:extLst>
            </p:cNvPr>
            <p:cNvSpPr/>
            <p:nvPr/>
          </p:nvSpPr>
          <p:spPr>
            <a:xfrm>
              <a:off x="2275275" y="2443825"/>
              <a:ext cx="1240075" cy="589075"/>
            </a:xfrm>
            <a:custGeom>
              <a:avLst/>
              <a:gdLst/>
              <a:ahLst/>
              <a:cxnLst/>
              <a:rect l="l" t="t" r="r" b="b"/>
              <a:pathLst>
                <a:path w="49603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1962</a:t>
              </a:r>
              <a:endParaRPr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" name="Google Shape;146;p16">
            <a:extLst>
              <a:ext uri="{FF2B5EF4-FFF2-40B4-BE49-F238E27FC236}">
                <a16:creationId xmlns:a16="http://schemas.microsoft.com/office/drawing/2014/main" id="{24CF7F13-E0DE-8BC0-58FB-2D14029D33E7}"/>
              </a:ext>
            </a:extLst>
          </p:cNvPr>
          <p:cNvGrpSpPr/>
          <p:nvPr/>
        </p:nvGrpSpPr>
        <p:grpSpPr>
          <a:xfrm>
            <a:off x="6022803" y="3783951"/>
            <a:ext cx="1653798" cy="1373121"/>
            <a:chOff x="4645825" y="2443825"/>
            <a:chExt cx="1240350" cy="1029841"/>
          </a:xfrm>
        </p:grpSpPr>
        <p:sp>
          <p:nvSpPr>
            <p:cNvPr id="38" name="Google Shape;147;p16">
              <a:extLst>
                <a:ext uri="{FF2B5EF4-FFF2-40B4-BE49-F238E27FC236}">
                  <a16:creationId xmlns:a16="http://schemas.microsoft.com/office/drawing/2014/main" id="{D65606AD-4F0F-5A25-F2FF-C5FD6768C3AA}"/>
                </a:ext>
              </a:extLst>
            </p:cNvPr>
            <p:cNvSpPr/>
            <p:nvPr/>
          </p:nvSpPr>
          <p:spPr>
            <a:xfrm>
              <a:off x="5409300" y="2993300"/>
              <a:ext cx="230125" cy="480366"/>
            </a:xfrm>
            <a:custGeom>
              <a:avLst/>
              <a:gdLst/>
              <a:ahLst/>
              <a:cxnLst/>
              <a:rect l="l" t="t" r="r" b="b"/>
              <a:pathLst>
                <a:path w="9205" h="44804" extrusionOk="0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39" name="Google Shape;148;p16">
              <a:extLst>
                <a:ext uri="{FF2B5EF4-FFF2-40B4-BE49-F238E27FC236}">
                  <a16:creationId xmlns:a16="http://schemas.microsoft.com/office/drawing/2014/main" id="{EC23BB3B-3101-EA42-5059-F478C77557E6}"/>
                </a:ext>
              </a:extLst>
            </p:cNvPr>
            <p:cNvSpPr/>
            <p:nvPr/>
          </p:nvSpPr>
          <p:spPr>
            <a:xfrm>
              <a:off x="4645825" y="2443825"/>
              <a:ext cx="1240350" cy="589075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1989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5" name="Google Shape;156;p16">
            <a:extLst>
              <a:ext uri="{FF2B5EF4-FFF2-40B4-BE49-F238E27FC236}">
                <a16:creationId xmlns:a16="http://schemas.microsoft.com/office/drawing/2014/main" id="{F8535C10-203F-65C3-9BD0-913AE1ACF14F}"/>
              </a:ext>
            </a:extLst>
          </p:cNvPr>
          <p:cNvGrpSpPr/>
          <p:nvPr/>
        </p:nvGrpSpPr>
        <p:grpSpPr>
          <a:xfrm>
            <a:off x="8958923" y="3783950"/>
            <a:ext cx="1653800" cy="1372377"/>
            <a:chOff x="7016350" y="2443825"/>
            <a:chExt cx="1240350" cy="1029283"/>
          </a:xfrm>
        </p:grpSpPr>
        <p:sp>
          <p:nvSpPr>
            <p:cNvPr id="49" name="Google Shape;157;p16">
              <a:extLst>
                <a:ext uri="{FF2B5EF4-FFF2-40B4-BE49-F238E27FC236}">
                  <a16:creationId xmlns:a16="http://schemas.microsoft.com/office/drawing/2014/main" id="{AD4EA339-3321-C019-77C0-7C36BC00A698}"/>
                </a:ext>
              </a:extLst>
            </p:cNvPr>
            <p:cNvSpPr/>
            <p:nvPr/>
          </p:nvSpPr>
          <p:spPr>
            <a:xfrm>
              <a:off x="7779850" y="2993300"/>
              <a:ext cx="230100" cy="479808"/>
            </a:xfrm>
            <a:custGeom>
              <a:avLst/>
              <a:gdLst/>
              <a:ahLst/>
              <a:cxnLst/>
              <a:rect l="l" t="t" r="r" b="b"/>
              <a:pathLst>
                <a:path w="9204" h="44804" extrusionOk="0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50" name="Google Shape;158;p16">
              <a:extLst>
                <a:ext uri="{FF2B5EF4-FFF2-40B4-BE49-F238E27FC236}">
                  <a16:creationId xmlns:a16="http://schemas.microsoft.com/office/drawing/2014/main" id="{D29E4FC8-98F4-2804-EFEC-CE4A6086010A}"/>
                </a:ext>
              </a:extLst>
            </p:cNvPr>
            <p:cNvSpPr/>
            <p:nvPr/>
          </p:nvSpPr>
          <p:spPr>
            <a:xfrm>
              <a:off x="7016350" y="2443825"/>
              <a:ext cx="1240350" cy="589075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2006</a:t>
              </a:r>
            </a:p>
          </p:txBody>
        </p:sp>
      </p:grpSp>
      <p:sp>
        <p:nvSpPr>
          <p:cNvPr id="59" name="Google Shape;125;p16">
            <a:extLst>
              <a:ext uri="{FF2B5EF4-FFF2-40B4-BE49-F238E27FC236}">
                <a16:creationId xmlns:a16="http://schemas.microsoft.com/office/drawing/2014/main" id="{8072183F-92C1-538C-EDAD-52759DA70981}"/>
              </a:ext>
            </a:extLst>
          </p:cNvPr>
          <p:cNvSpPr/>
          <p:nvPr/>
        </p:nvSpPr>
        <p:spPr>
          <a:xfrm>
            <a:off x="2727159" y="3156106"/>
            <a:ext cx="298518" cy="713528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61" name="Google Shape;126;p16">
            <a:extLst>
              <a:ext uri="{FF2B5EF4-FFF2-40B4-BE49-F238E27FC236}">
                <a16:creationId xmlns:a16="http://schemas.microsoft.com/office/drawing/2014/main" id="{6B909A05-E686-AD19-30DB-452C6823846F}"/>
              </a:ext>
            </a:extLst>
          </p:cNvPr>
          <p:cNvSpPr/>
          <p:nvPr/>
        </p:nvSpPr>
        <p:spPr>
          <a:xfrm>
            <a:off x="1618067" y="3791834"/>
            <a:ext cx="1653400" cy="78543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5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1956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4A1345B-DF6A-154C-0614-5C56AF208725}"/>
              </a:ext>
            </a:extLst>
          </p:cNvPr>
          <p:cNvSpPr txBox="1"/>
          <p:nvPr/>
        </p:nvSpPr>
        <p:spPr>
          <a:xfrm>
            <a:off x="286625" y="2429118"/>
            <a:ext cx="198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Erstes Modell eines künstlichen </a:t>
            </a:r>
            <a:endParaRPr lang="de-DE"/>
          </a:p>
          <a:p>
            <a:r>
              <a:rPr lang="de-DE">
                <a:cs typeface="Calibri"/>
              </a:rPr>
              <a:t>Neurons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E89528-D440-D097-6581-D51F3697ACEF}"/>
              </a:ext>
            </a:extLst>
          </p:cNvPr>
          <p:cNvSpPr txBox="1"/>
          <p:nvPr/>
        </p:nvSpPr>
        <p:spPr>
          <a:xfrm>
            <a:off x="3202271" y="5151889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Paper "The </a:t>
            </a:r>
            <a:r>
              <a:rPr lang="de-DE" dirty="0" err="1">
                <a:cs typeface="Calibri"/>
              </a:rPr>
              <a:t>future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Data Analysis"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4EF2B5-69E5-7BBD-2610-6A5395FDB40E}"/>
              </a:ext>
            </a:extLst>
          </p:cNvPr>
          <p:cNvSpPr txBox="1"/>
          <p:nvPr/>
        </p:nvSpPr>
        <p:spPr>
          <a:xfrm>
            <a:off x="4603862" y="1713272"/>
            <a:ext cx="2991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err="1">
                <a:cs typeface="Calibri"/>
              </a:rPr>
              <a:t>Artificial</a:t>
            </a:r>
            <a:r>
              <a:rPr lang="de-DE" sz="2400" dirty="0">
                <a:cs typeface="Calibri"/>
              </a:rPr>
              <a:t> </a:t>
            </a:r>
            <a:r>
              <a:rPr lang="de-DE" sz="2400" err="1">
                <a:cs typeface="Calibri"/>
              </a:rPr>
              <a:t>Intelligence</a:t>
            </a:r>
            <a:endParaRPr lang="de-DE" sz="2400" dirty="0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46B1F2-8C7F-1E9F-C826-729FEF5F98A5}"/>
              </a:ext>
            </a:extLst>
          </p:cNvPr>
          <p:cNvSpPr txBox="1"/>
          <p:nvPr/>
        </p:nvSpPr>
        <p:spPr>
          <a:xfrm>
            <a:off x="5029567" y="2509126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Erster Chatbot Eliza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A5F24E-5A2E-A2ED-4BFB-63E082E8CD57}"/>
              </a:ext>
            </a:extLst>
          </p:cNvPr>
          <p:cNvSpPr txBox="1"/>
          <p:nvPr/>
        </p:nvSpPr>
        <p:spPr>
          <a:xfrm>
            <a:off x="4603861" y="6096541"/>
            <a:ext cx="2991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dirty="0">
                <a:cs typeface="Calibri"/>
              </a:rPr>
              <a:t>Data Science</a:t>
            </a:r>
            <a:endParaRPr lang="de-DE" dirty="0"/>
          </a:p>
        </p:txBody>
      </p:sp>
      <p:sp>
        <p:nvSpPr>
          <p:cNvPr id="29" name="Google Shape;158;p16">
            <a:extLst>
              <a:ext uri="{FF2B5EF4-FFF2-40B4-BE49-F238E27FC236}">
                <a16:creationId xmlns:a16="http://schemas.microsoft.com/office/drawing/2014/main" id="{5AAEABAB-32B1-EB89-21BF-9743596BF2DB}"/>
              </a:ext>
            </a:extLst>
          </p:cNvPr>
          <p:cNvSpPr/>
          <p:nvPr/>
        </p:nvSpPr>
        <p:spPr>
          <a:xfrm>
            <a:off x="10418754" y="3783948"/>
            <a:ext cx="1653800" cy="785433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5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2015</a:t>
            </a:r>
            <a:endParaRPr sz="2267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133;p16">
            <a:extLst>
              <a:ext uri="{FF2B5EF4-FFF2-40B4-BE49-F238E27FC236}">
                <a16:creationId xmlns:a16="http://schemas.microsoft.com/office/drawing/2014/main" id="{70622A22-20AB-8335-4C56-84870E1A5619}"/>
              </a:ext>
            </a:extLst>
          </p:cNvPr>
          <p:cNvSpPr/>
          <p:nvPr/>
        </p:nvSpPr>
        <p:spPr>
          <a:xfrm>
            <a:off x="11455691" y="3093881"/>
            <a:ext cx="307233" cy="775891"/>
          </a:xfrm>
          <a:custGeom>
            <a:avLst/>
            <a:gdLst/>
            <a:ahLst/>
            <a:cxnLst/>
            <a:rect l="l" t="t" r="r" b="b"/>
            <a:pathLst>
              <a:path w="9217" h="44792" extrusionOk="0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B079AE7-E4E2-BE6B-61C7-F5AA13B480AB}"/>
              </a:ext>
            </a:extLst>
          </p:cNvPr>
          <p:cNvSpPr txBox="1"/>
          <p:nvPr/>
        </p:nvSpPr>
        <p:spPr>
          <a:xfrm>
            <a:off x="5929429" y="5151888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Workshop "Knowledge Discovery in Databases"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36CD13F-8F1E-1510-12E8-336162BBD7D7}"/>
              </a:ext>
            </a:extLst>
          </p:cNvPr>
          <p:cNvSpPr txBox="1"/>
          <p:nvPr/>
        </p:nvSpPr>
        <p:spPr>
          <a:xfrm>
            <a:off x="8723429" y="5158943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Hadoop 0.1.1</a:t>
            </a:r>
            <a:br>
              <a:rPr lang="de-DE" dirty="0">
                <a:cs typeface="Calibri"/>
              </a:rPr>
            </a:br>
            <a:r>
              <a:rPr lang="de-DE" dirty="0">
                <a:cs typeface="Calibri"/>
              </a:rPr>
              <a:t>(BIG DATA)</a:t>
            </a:r>
            <a:endParaRPr lang="de-DE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9F428B0-F432-BB7B-E618-3794FF2EBD6D}"/>
              </a:ext>
            </a:extLst>
          </p:cNvPr>
          <p:cNvSpPr txBox="1"/>
          <p:nvPr/>
        </p:nvSpPr>
        <p:spPr>
          <a:xfrm>
            <a:off x="7167573" y="2452749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Deep Blue besiegt Garry Kasparov</a:t>
            </a:r>
            <a:endParaRPr lang="de-DE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0B456A1-FDAE-C27F-D1EF-FEEB161BD55F}"/>
              </a:ext>
            </a:extLst>
          </p:cNvPr>
          <p:cNvSpPr txBox="1"/>
          <p:nvPr/>
        </p:nvSpPr>
        <p:spPr>
          <a:xfrm>
            <a:off x="10462102" y="2452749"/>
            <a:ext cx="2460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Deep 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05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34C02-03A2-D658-AAE1-E2DAD7A0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Warum heben Data Science und Deep Learning so </a:t>
            </a:r>
            <a:r>
              <a:rPr lang="de-DE" dirty="0">
                <a:cs typeface="Calibri Light"/>
              </a:rPr>
              <a:t>ab?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0F3F88-9FB8-8FA9-9622-55F0AFF62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Data Science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9ADA6-7BF5-E78B-E5AE-23048EC3CD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 panose="020F0502020204030204"/>
              </a:rPr>
              <a:t>Daten</a:t>
            </a:r>
          </a:p>
          <a:p>
            <a:r>
              <a:rPr lang="de-DE" dirty="0">
                <a:cs typeface="Calibri" panose="020F0502020204030204"/>
              </a:rPr>
              <a:t>Rechenleistung</a:t>
            </a:r>
          </a:p>
          <a:p>
            <a:pPr lvl="1"/>
            <a:r>
              <a:rPr lang="de-DE" dirty="0">
                <a:cs typeface="Calibri" panose="020F0502020204030204"/>
              </a:rPr>
              <a:t>Cloud (Hadoop)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937406-8F21-B8EE-7AE6-31DF55699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AI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6D77A9-FB72-6014-1BBF-B9A79659BA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Daten </a:t>
            </a:r>
          </a:p>
          <a:p>
            <a:r>
              <a:rPr lang="de-DE" dirty="0">
                <a:cs typeface="Calibri"/>
              </a:rPr>
              <a:t>Rechenleistung</a:t>
            </a:r>
          </a:p>
          <a:p>
            <a:pPr lvl="1"/>
            <a:r>
              <a:rPr lang="de-DE" dirty="0">
                <a:cs typeface="Calibri"/>
              </a:rPr>
              <a:t>GPU</a:t>
            </a:r>
          </a:p>
          <a:p>
            <a:r>
              <a:rPr lang="de-DE" dirty="0">
                <a:cs typeface="Calibri"/>
              </a:rPr>
              <a:t>Algorithmen</a:t>
            </a:r>
          </a:p>
          <a:p>
            <a:pPr lvl="1"/>
            <a:r>
              <a:rPr lang="de-DE" dirty="0">
                <a:cs typeface="Calibri"/>
              </a:rPr>
              <a:t>Verbesserung der </a:t>
            </a:r>
            <a:r>
              <a:rPr lang="de-DE" dirty="0" err="1">
                <a:cs typeface="Calibri"/>
              </a:rPr>
              <a:t>Activation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Functions</a:t>
            </a:r>
            <a:r>
              <a:rPr lang="de-DE" dirty="0">
                <a:cs typeface="Calibri"/>
              </a:rPr>
              <a:t> (Sigmoid vs. RELU)</a:t>
            </a:r>
          </a:p>
        </p:txBody>
      </p:sp>
    </p:spTree>
    <p:extLst>
      <p:ext uri="{BB962C8B-B14F-4D97-AF65-F5344CB8AC3E}">
        <p14:creationId xmlns:p14="http://schemas.microsoft.com/office/powerpoint/2010/main" val="38758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DFEC7-CE21-F6D6-8DF5-343EBF54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Was ist Data Science?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C075D6-7E2D-A96E-3FEA-70D5F34F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Daten sammeln</a:t>
            </a:r>
          </a:p>
          <a:p>
            <a:r>
              <a:rPr lang="de-DE">
                <a:cs typeface="Calibri"/>
              </a:rPr>
              <a:t>Daten analysieren/studieren/verstehen</a:t>
            </a:r>
          </a:p>
          <a:p>
            <a:r>
              <a:rPr lang="de-DE">
                <a:cs typeface="Calibri"/>
              </a:rPr>
              <a:t>Daten aufbereiten/transformieren</a:t>
            </a:r>
          </a:p>
          <a:p>
            <a:r>
              <a:rPr lang="de-DE">
                <a:cs typeface="Calibri"/>
              </a:rPr>
              <a:t>Daten visualisieren</a:t>
            </a:r>
          </a:p>
          <a:p>
            <a:r>
              <a:rPr lang="de-DE">
                <a:cs typeface="Calibri"/>
              </a:rPr>
              <a:t>Modelle definieren</a:t>
            </a:r>
          </a:p>
          <a:p>
            <a:r>
              <a:rPr lang="de-DE">
                <a:cs typeface="Calibri"/>
              </a:rPr>
              <a:t>Entscheidungen treffen</a:t>
            </a:r>
            <a:br>
              <a:rPr lang="de-DE">
                <a:cs typeface="Calibri"/>
              </a:rPr>
            </a:br>
            <a:br>
              <a:rPr lang="de-DE">
                <a:cs typeface="Calibri"/>
              </a:rPr>
            </a:br>
            <a:r>
              <a:rPr lang="de-DE" sz="2000" i="1">
                <a:cs typeface="Calibri"/>
              </a:rPr>
              <a:t>I </a:t>
            </a:r>
            <a:r>
              <a:rPr lang="de-DE" sz="2000" i="1" err="1">
                <a:cs typeface="Calibri"/>
              </a:rPr>
              <a:t>define</a:t>
            </a:r>
            <a:r>
              <a:rPr lang="de-DE" sz="2000" i="1">
                <a:cs typeface="Calibri"/>
              </a:rPr>
              <a:t> a </a:t>
            </a:r>
            <a:r>
              <a:rPr lang="de-DE" sz="2000" i="1" err="1">
                <a:cs typeface="Calibri"/>
              </a:rPr>
              <a:t>data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scientist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someone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who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finds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solutions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problems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by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analyzing</a:t>
            </a:r>
            <a:r>
              <a:rPr lang="de-DE" sz="2000" i="1">
                <a:cs typeface="Calibri"/>
              </a:rPr>
              <a:t> Big </a:t>
            </a:r>
            <a:r>
              <a:rPr lang="de-DE" sz="2000" i="1" err="1">
                <a:cs typeface="Calibri"/>
              </a:rPr>
              <a:t>or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small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data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using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appropriate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tools</a:t>
            </a:r>
            <a:r>
              <a:rPr lang="de-DE" sz="2000" i="1">
                <a:cs typeface="Calibri"/>
              </a:rPr>
              <a:t> and </a:t>
            </a:r>
            <a:r>
              <a:rPr lang="de-DE" sz="2000" i="1" err="1">
                <a:cs typeface="Calibri"/>
              </a:rPr>
              <a:t>then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tells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stories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communicate</a:t>
            </a:r>
            <a:r>
              <a:rPr lang="de-DE" sz="2000" i="1">
                <a:cs typeface="Calibri"/>
              </a:rPr>
              <a:t> her </a:t>
            </a:r>
            <a:r>
              <a:rPr lang="de-DE" sz="2000" i="1" err="1">
                <a:cs typeface="Calibri"/>
              </a:rPr>
              <a:t>findings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the</a:t>
            </a:r>
            <a:r>
              <a:rPr lang="de-DE" sz="2000" i="1">
                <a:cs typeface="Calibri"/>
              </a:rPr>
              <a:t> relevant </a:t>
            </a:r>
            <a:r>
              <a:rPr lang="de-DE" sz="2000" i="1" err="1">
                <a:cs typeface="Calibri"/>
              </a:rPr>
              <a:t>stakeholders</a:t>
            </a:r>
            <a:r>
              <a:rPr lang="de-DE" sz="2000" i="1">
                <a:cs typeface="Calibri"/>
              </a:rPr>
              <a:t>. </a:t>
            </a:r>
            <a:br>
              <a:rPr lang="de-DE" sz="1800" i="1">
                <a:cs typeface="Calibri"/>
              </a:rPr>
            </a:br>
            <a:r>
              <a:rPr lang="de-DE" sz="1800" i="1">
                <a:cs typeface="Calibri"/>
              </a:rPr>
              <a:t>[</a:t>
            </a:r>
            <a:r>
              <a:rPr lang="de-DE" sz="1800" i="1" err="1">
                <a:cs typeface="Calibri"/>
              </a:rPr>
              <a:t>Ph.D</a:t>
            </a:r>
            <a:r>
              <a:rPr lang="de-DE" sz="1800" i="1">
                <a:cs typeface="Calibri"/>
              </a:rPr>
              <a:t>. Murtaza Haider. </a:t>
            </a:r>
            <a:r>
              <a:rPr lang="de-DE" sz="1800" i="1" err="1">
                <a:cs typeface="Calibri"/>
              </a:rPr>
              <a:t>Getting</a:t>
            </a:r>
            <a:r>
              <a:rPr lang="de-DE" sz="1800" i="1">
                <a:cs typeface="Calibri"/>
              </a:rPr>
              <a:t> </a:t>
            </a:r>
            <a:r>
              <a:rPr lang="de-DE" sz="1800" i="1" err="1">
                <a:cs typeface="Calibri"/>
              </a:rPr>
              <a:t>Started</a:t>
            </a:r>
            <a:r>
              <a:rPr lang="de-DE" sz="1800" i="1">
                <a:cs typeface="Calibri"/>
              </a:rPr>
              <a:t> </a:t>
            </a:r>
            <a:r>
              <a:rPr lang="de-DE" sz="1800" i="1" err="1">
                <a:cs typeface="Calibri"/>
              </a:rPr>
              <a:t>with</a:t>
            </a:r>
            <a:r>
              <a:rPr lang="de-DE" sz="1800" i="1">
                <a:cs typeface="Calibri"/>
              </a:rPr>
              <a:t> Data Science]</a:t>
            </a:r>
            <a:endParaRPr lang="de-DE"/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75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835C7-F28D-94FD-DA28-F12D594A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</a:t>
            </a:r>
            <a:r>
              <a:rPr lang="de-DE" dirty="0" err="1">
                <a:cs typeface="Calibri Light"/>
              </a:rPr>
              <a:t>Sciene</a:t>
            </a:r>
            <a:r>
              <a:rPr lang="de-DE" dirty="0">
                <a:cs typeface="Calibri Light"/>
              </a:rPr>
              <a:t> im Einsatz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15A8F-DBA7-4C92-6E4D-99FEB2AA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Toronto Transport</a:t>
            </a:r>
          </a:p>
          <a:p>
            <a:pPr lvl="1"/>
            <a:r>
              <a:rPr lang="de-DE" sz="2000" dirty="0">
                <a:cs typeface="Calibri"/>
              </a:rPr>
              <a:t>Viele Beschwerden trotz Pünktlichkeit</a:t>
            </a:r>
          </a:p>
          <a:p>
            <a:pPr lvl="1"/>
            <a:r>
              <a:rPr lang="de-DE" sz="2000" dirty="0">
                <a:cs typeface="Calibri"/>
              </a:rPr>
              <a:t>Hauptsächlich bei schlechtem Wetter</a:t>
            </a:r>
          </a:p>
          <a:p>
            <a:r>
              <a:rPr lang="de-DE" dirty="0">
                <a:cs typeface="Calibri"/>
              </a:rPr>
              <a:t>Houston Rockets NBA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Daten mittels Top-Down Kameras gesammelt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Suchen nach Gewinnstrategien mittels Data Science </a:t>
            </a:r>
          </a:p>
          <a:p>
            <a:pPr lvl="2"/>
            <a:r>
              <a:rPr lang="de-DE" sz="1600" dirty="0">
                <a:solidFill>
                  <a:srgbClr val="242424"/>
                </a:solidFill>
                <a:ea typeface="+mn-lt"/>
                <a:cs typeface="+mn-lt"/>
              </a:rPr>
              <a:t>Mehr 3-Punkte Würfe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In den 90zigern: 100 Punkte waren sehr viel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Heutzutage:  110-125 im Durchschnitt</a:t>
            </a:r>
          </a:p>
          <a:p>
            <a:pPr lvl="1"/>
            <a:endParaRPr lang="de-DE" sz="1500" dirty="0">
              <a:solidFill>
                <a:srgbClr val="242424"/>
              </a:solidFill>
              <a:ea typeface="+mn-lt"/>
              <a:cs typeface="+mn-lt"/>
            </a:endParaRPr>
          </a:p>
          <a:p>
            <a:endParaRPr lang="de-DE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Grafik 4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AA041F70-F1CC-092A-7800-BD73AD8B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61" y="1278172"/>
            <a:ext cx="4830415" cy="5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7793AF0-899A-FC1B-BC38-624607A939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Calibri"/>
              </a:rPr>
              <a:t>Cross Industry Standard </a:t>
            </a:r>
            <a:br>
              <a:rPr lang="de-DE">
                <a:cs typeface="Calibri"/>
              </a:rPr>
            </a:br>
            <a:r>
              <a:rPr lang="de-DE" err="1">
                <a:cs typeface="Calibri"/>
              </a:rPr>
              <a:t>Process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Data Mining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3114C-3057-77D7-8DC6-299727DB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Science Prozesse</a:t>
            </a:r>
            <a:endParaRPr lang="de-DE" dirty="0"/>
          </a:p>
        </p:txBody>
      </p:sp>
      <p:pic>
        <p:nvPicPr>
          <p:cNvPr id="4" name="Grafik 4" descr="Ein Bild, das Text, Handschrift, Diagramm, Schrift enthält.&#10;&#10;Beschreibung automatisch generiert.">
            <a:extLst>
              <a:ext uri="{FF2B5EF4-FFF2-40B4-BE49-F238E27FC236}">
                <a16:creationId xmlns:a16="http://schemas.microsoft.com/office/drawing/2014/main" id="{71B17067-CB55-EAAF-EC31-8867DF6F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239" y="436083"/>
            <a:ext cx="5210570" cy="6129566"/>
          </a:xfrm>
        </p:spPr>
      </p:pic>
    </p:spTree>
    <p:extLst>
      <p:ext uri="{BB962C8B-B14F-4D97-AF65-F5344CB8AC3E}">
        <p14:creationId xmlns:p14="http://schemas.microsoft.com/office/powerpoint/2010/main" val="35825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Business Understanding</a:t>
            </a:r>
            <a:endParaRPr lang="de-DE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Ziele und Anforderungen eines Projekts aus Business-Sicht verstehen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Kann das Projekt durch den Einsatz von Daten gelöst werden?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Welche</a:t>
            </a:r>
            <a:r>
              <a:rPr lang="de-DE" dirty="0">
                <a:ea typeface="Calibri"/>
                <a:cs typeface="Calibri"/>
              </a:rPr>
              <a:t> Daten müssen dafür gesammelt werden?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Welche Daten sind schon vorhanden?</a:t>
            </a:r>
          </a:p>
          <a:p>
            <a:pPr marL="914400" lvl="1" indent="-457200"/>
            <a:r>
              <a:rPr lang="de-DE">
                <a:ea typeface="Calibri"/>
                <a:cs typeface="Calibri"/>
              </a:rPr>
              <a:t>Welche Genauigkeit der Lösung ist gefordert?</a:t>
            </a:r>
          </a:p>
          <a:p>
            <a:pPr marL="457200" indent="-457200"/>
            <a:r>
              <a:rPr lang="de-DE" dirty="0">
                <a:ea typeface="Calibri"/>
                <a:cs typeface="Calibri"/>
              </a:rPr>
              <a:t>Können die erforderlichen Daten im großen Stil gesammelt werden?</a:t>
            </a:r>
          </a:p>
          <a:p>
            <a:endParaRPr lang="de-DE"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94472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1138</Words>
  <Application>Microsoft Office PowerPoint</Application>
  <PresentationFormat>Breitbild</PresentationFormat>
  <Paragraphs>221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Fira Sans Extra Condensed</vt:lpstr>
      <vt:lpstr>Fira Sans Extra Condensed SemiBold</vt:lpstr>
      <vt:lpstr>Roboto</vt:lpstr>
      <vt:lpstr>Larissa</vt:lpstr>
      <vt:lpstr>Timeline Infographics by Slidesgo</vt:lpstr>
      <vt:lpstr>Timeline Infographics by Slidesgo</vt:lpstr>
      <vt:lpstr>Data Science und AI</vt:lpstr>
      <vt:lpstr>Data Science vs. AI</vt:lpstr>
      <vt:lpstr>Google Trends</vt:lpstr>
      <vt:lpstr>Warum hebt Data Science und AI zurzeit so ab?</vt:lpstr>
      <vt:lpstr>Warum heben Data Science und Deep Learning so ab?</vt:lpstr>
      <vt:lpstr>Was ist Data Science?</vt:lpstr>
      <vt:lpstr>Data Sciene im Einsatz</vt:lpstr>
      <vt:lpstr>Data Science Prozesse</vt:lpstr>
      <vt:lpstr>Business Understanding</vt:lpstr>
      <vt:lpstr>Beispiel</vt:lpstr>
      <vt:lpstr>Data Understanding</vt:lpstr>
      <vt:lpstr>Datenarten</vt:lpstr>
      <vt:lpstr>Strukturierte Daten</vt:lpstr>
      <vt:lpstr>Datenarten Beispiel</vt:lpstr>
      <vt:lpstr>Datenerfassung</vt:lpstr>
      <vt:lpstr>DSGVO / GDPR Quiz</vt:lpstr>
      <vt:lpstr>Big Data</vt:lpstr>
      <vt:lpstr>Data Preparation</vt:lpstr>
      <vt:lpstr>Auswahl der Daten / Merkmalsselektion</vt:lpstr>
      <vt:lpstr>Beispiel: Hund oder Katze</vt:lpstr>
      <vt:lpstr>Beispiel: Hund oder Katze</vt:lpstr>
      <vt:lpstr>Beispiel: Hund oder Katze</vt:lpstr>
      <vt:lpstr>Beispiel: Hund oder Katze</vt:lpstr>
      <vt:lpstr>Modelling</vt:lpstr>
      <vt:lpstr>Modell</vt:lpstr>
      <vt:lpstr>Modellauswahl</vt:lpstr>
      <vt:lpstr>Training des Modells</vt:lpstr>
      <vt:lpstr>Evaluation</vt:lpstr>
      <vt:lpstr>Deployment</vt:lpstr>
      <vt:lpstr>Data Science Prozesse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David Bechtold</cp:lastModifiedBy>
  <cp:revision>1112</cp:revision>
  <dcterms:created xsi:type="dcterms:W3CDTF">2023-07-02T14:44:52Z</dcterms:created>
  <dcterms:modified xsi:type="dcterms:W3CDTF">2023-08-31T15:27:40Z</dcterms:modified>
</cp:coreProperties>
</file>